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64" r:id="rId2"/>
    <p:sldId id="256" r:id="rId3"/>
    <p:sldId id="257" r:id="rId4"/>
    <p:sldId id="260" r:id="rId5"/>
    <p:sldId id="266" r:id="rId6"/>
    <p:sldId id="259" r:id="rId7"/>
    <p:sldId id="267" r:id="rId8"/>
    <p:sldId id="268" r:id="rId9"/>
    <p:sldId id="269" r:id="rId10"/>
    <p:sldId id="270" r:id="rId11"/>
    <p:sldId id="272" r:id="rId12"/>
    <p:sldId id="273" r:id="rId13"/>
    <p:sldId id="274" r:id="rId14"/>
    <p:sldId id="275" r:id="rId15"/>
    <p:sldId id="278" r:id="rId16"/>
    <p:sldId id="263" r:id="rId17"/>
    <p:sldId id="276" r:id="rId18"/>
    <p:sldId id="27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C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22"/>
    <p:restoredTop sz="94648"/>
  </p:normalViewPr>
  <p:slideViewPr>
    <p:cSldViewPr snapToGrid="0">
      <p:cViewPr varScale="1">
        <p:scale>
          <a:sx n="121" d="100"/>
          <a:sy n="121" d="100"/>
        </p:scale>
        <p:origin x="672"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51961583476885276"/>
          <c:y val="3.5904233844584368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2.1581576029727292E-2"/>
          <c:w val="1"/>
          <c:h val="0.86314489037861963"/>
        </c:manualLayout>
      </c:layout>
      <c:pie3DChart>
        <c:varyColors val="1"/>
        <c:ser>
          <c:idx val="0"/>
          <c:order val="0"/>
          <c:tx>
            <c:strRef>
              <c:f>Sheet1!$B$1</c:f>
              <c:strCache>
                <c:ptCount val="1"/>
                <c:pt idx="0">
                  <c:v>Sales Margin Amount</c:v>
                </c:pt>
              </c:strCache>
            </c:strRef>
          </c:tx>
          <c:explosion val="1"/>
          <c:dPt>
            <c:idx val="0"/>
            <c:bubble3D val="0"/>
            <c:explosion val="7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2945-C74B-B899-FA5C6DFD244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4-2945-C74B-B899-FA5C6DFD244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5-2E66-6346-81FA-2EBCDCDEF905}"/>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7-2E66-6346-81FA-2EBCDCDEF905}"/>
              </c:ext>
            </c:extLst>
          </c:dPt>
          <c:dLbls>
            <c:dLbl>
              <c:idx val="0"/>
              <c:layout>
                <c:manualLayout>
                  <c:x val="-9.8274826572542315E-2"/>
                  <c:y val="-0.26547462444079478"/>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945-C74B-B899-FA5C6DFD2444}"/>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Sheet1!$A$2:$A$5</c:f>
              <c:strCache>
                <c:ptCount val="2"/>
                <c:pt idx="0">
                  <c:v>Sales with discount</c:v>
                </c:pt>
                <c:pt idx="1">
                  <c:v>Sales without discount</c:v>
                </c:pt>
              </c:strCache>
            </c:strRef>
          </c:cat>
          <c:val>
            <c:numRef>
              <c:f>Sheet1!$B$2:$B$5</c:f>
              <c:numCache>
                <c:formatCode>0%</c:formatCode>
                <c:ptCount val="4"/>
                <c:pt idx="0">
                  <c:v>0.95</c:v>
                </c:pt>
                <c:pt idx="1">
                  <c:v>0.05</c:v>
                </c:pt>
              </c:numCache>
            </c:numRef>
          </c:val>
          <c:extLst>
            <c:ext xmlns:c16="http://schemas.microsoft.com/office/drawing/2014/chart" uri="{C3380CC4-5D6E-409C-BE32-E72D297353CC}">
              <c16:uniqueId val="{00000000-2945-C74B-B899-FA5C6DFD2444}"/>
            </c:ext>
          </c:extLst>
        </c:ser>
        <c:dLbls>
          <c:dLblPos val="outEnd"/>
          <c:showLegendKey val="0"/>
          <c:showVal val="0"/>
          <c:showCatName val="1"/>
          <c:showSerName val="0"/>
          <c:showPercent val="0"/>
          <c:showBubbleSize val="0"/>
          <c:showLeaderLines val="1"/>
        </c:dLbls>
      </c:pie3D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a:outerShdw blurRad="50800" dist="38100" algn="l" rotWithShape="0">
        <a:prstClr val="black">
          <a:alpha val="40000"/>
        </a:prstClr>
      </a:outerShdw>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8">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473560-57D2-C947-9DA1-A1BCA0A2914B}" type="datetimeFigureOut">
              <a:rPr lang="en-US" smtClean="0"/>
              <a:t>8/17/21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7B27F2-B22A-E046-AEF1-21C30676C1B2}" type="slidenum">
              <a:rPr lang="en-US" smtClean="0"/>
              <a:t>‹#›</a:t>
            </a:fld>
            <a:endParaRPr lang="en-US"/>
          </a:p>
        </p:txBody>
      </p:sp>
    </p:spTree>
    <p:extLst>
      <p:ext uri="{BB962C8B-B14F-4D97-AF65-F5344CB8AC3E}">
        <p14:creationId xmlns:p14="http://schemas.microsoft.com/office/powerpoint/2010/main" val="2833558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7B27F2-B22A-E046-AEF1-21C30676C1B2}" type="slidenum">
              <a:rPr lang="en-US" smtClean="0"/>
              <a:t>1</a:t>
            </a:fld>
            <a:endParaRPr lang="en-US"/>
          </a:p>
        </p:txBody>
      </p:sp>
    </p:spTree>
    <p:extLst>
      <p:ext uri="{BB962C8B-B14F-4D97-AF65-F5344CB8AC3E}">
        <p14:creationId xmlns:p14="http://schemas.microsoft.com/office/powerpoint/2010/main" val="3891289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dashboard is reproduced from our Tableau Workbook, the file to which can be found in the link here. </a:t>
            </a:r>
          </a:p>
        </p:txBody>
      </p:sp>
      <p:sp>
        <p:nvSpPr>
          <p:cNvPr id="4" name="Slide Number Placeholder 3"/>
          <p:cNvSpPr>
            <a:spLocks noGrp="1"/>
          </p:cNvSpPr>
          <p:nvPr>
            <p:ph type="sldNum" sz="quarter" idx="5"/>
          </p:nvPr>
        </p:nvSpPr>
        <p:spPr/>
        <p:txBody>
          <a:bodyPr/>
          <a:lstStyle/>
          <a:p>
            <a:fld id="{F57B27F2-B22A-E046-AEF1-21C30676C1B2}" type="slidenum">
              <a:rPr lang="en-US" smtClean="0"/>
              <a:t>4</a:t>
            </a:fld>
            <a:endParaRPr lang="en-US"/>
          </a:p>
        </p:txBody>
      </p:sp>
    </p:spTree>
    <p:extLst>
      <p:ext uri="{BB962C8B-B14F-4D97-AF65-F5344CB8AC3E}">
        <p14:creationId xmlns:p14="http://schemas.microsoft.com/office/powerpoint/2010/main" val="3621461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7B27F2-B22A-E046-AEF1-21C30676C1B2}" type="slidenum">
              <a:rPr lang="en-US" smtClean="0"/>
              <a:t>5</a:t>
            </a:fld>
            <a:endParaRPr lang="en-US"/>
          </a:p>
        </p:txBody>
      </p:sp>
    </p:spTree>
    <p:extLst>
      <p:ext uri="{BB962C8B-B14F-4D97-AF65-F5344CB8AC3E}">
        <p14:creationId xmlns:p14="http://schemas.microsoft.com/office/powerpoint/2010/main" val="2986183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images with plots and figures are reproduced from our Tableau Workbook and Dashboard, the file to which has been shared in the G-Drive Link on slide 4. </a:t>
            </a:r>
          </a:p>
        </p:txBody>
      </p:sp>
      <p:sp>
        <p:nvSpPr>
          <p:cNvPr id="4" name="Slide Number Placeholder 3"/>
          <p:cNvSpPr>
            <a:spLocks noGrp="1"/>
          </p:cNvSpPr>
          <p:nvPr>
            <p:ph type="sldNum" sz="quarter" idx="5"/>
          </p:nvPr>
        </p:nvSpPr>
        <p:spPr/>
        <p:txBody>
          <a:bodyPr/>
          <a:lstStyle/>
          <a:p>
            <a:fld id="{F57B27F2-B22A-E046-AEF1-21C30676C1B2}" type="slidenum">
              <a:rPr lang="en-US" smtClean="0"/>
              <a:t>6</a:t>
            </a:fld>
            <a:endParaRPr lang="en-US"/>
          </a:p>
        </p:txBody>
      </p:sp>
    </p:spTree>
    <p:extLst>
      <p:ext uri="{BB962C8B-B14F-4D97-AF65-F5344CB8AC3E}">
        <p14:creationId xmlns:p14="http://schemas.microsoft.com/office/powerpoint/2010/main" val="2073674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57B27F2-B22A-E046-AEF1-21C30676C1B2}" type="slidenum">
              <a:rPr lang="en-US" smtClean="0"/>
              <a:t>8</a:t>
            </a:fld>
            <a:endParaRPr lang="en-US"/>
          </a:p>
        </p:txBody>
      </p:sp>
    </p:spTree>
    <p:extLst>
      <p:ext uri="{BB962C8B-B14F-4D97-AF65-F5344CB8AC3E}">
        <p14:creationId xmlns:p14="http://schemas.microsoft.com/office/powerpoint/2010/main" val="26743818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17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2D635-DECD-417C-96C7-08E601545A7C}"/>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dirty="0"/>
              <a:t>Click to edit Master title style</a:t>
            </a:r>
            <a:endParaRPr lang="en-IN" dirty="0"/>
          </a:p>
        </p:txBody>
      </p:sp>
      <p:sp>
        <p:nvSpPr>
          <p:cNvPr id="3" name="Subtitle 2">
            <a:extLst>
              <a:ext uri="{FF2B5EF4-FFF2-40B4-BE49-F238E27FC236}">
                <a16:creationId xmlns:a16="http://schemas.microsoft.com/office/drawing/2014/main" id="{D17899D7-CFB2-4CD9-8EC4-98F86385B60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DA6E2B2-ADE7-4072-8AEF-5458F7A330EF}"/>
              </a:ext>
            </a:extLst>
          </p:cNvPr>
          <p:cNvSpPr>
            <a:spLocks noGrp="1"/>
          </p:cNvSpPr>
          <p:nvPr>
            <p:ph type="dt" sz="half" idx="10"/>
          </p:nvPr>
        </p:nvSpPr>
        <p:spPr>
          <a:xfrm>
            <a:off x="838200" y="6356350"/>
            <a:ext cx="2743200" cy="365125"/>
          </a:xfrm>
          <a:prstGeom prst="rect">
            <a:avLst/>
          </a:prstGeom>
        </p:spPr>
        <p:txBody>
          <a:bodyPr/>
          <a:lstStyle/>
          <a:p>
            <a:fld id="{C739D8D8-83E2-4B94-93E5-26DC12DE010A}" type="datetimeFigureOut">
              <a:rPr lang="en-IN" smtClean="0"/>
              <a:t>17/08/21</a:t>
            </a:fld>
            <a:endParaRPr lang="en-IN"/>
          </a:p>
        </p:txBody>
      </p:sp>
      <p:sp>
        <p:nvSpPr>
          <p:cNvPr id="5" name="Footer Placeholder 4">
            <a:extLst>
              <a:ext uri="{FF2B5EF4-FFF2-40B4-BE49-F238E27FC236}">
                <a16:creationId xmlns:a16="http://schemas.microsoft.com/office/drawing/2014/main" id="{30A4B15A-8B7F-4332-B7E6-B3634A7E3355}"/>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ADADAE9E-4AC9-43C0-BF65-892DD18C6FE9}"/>
              </a:ext>
            </a:extLst>
          </p:cNvPr>
          <p:cNvSpPr>
            <a:spLocks noGrp="1"/>
          </p:cNvSpPr>
          <p:nvPr>
            <p:ph type="sldNum" sz="quarter" idx="12"/>
          </p:nvPr>
        </p:nvSpPr>
        <p:spPr>
          <a:xfrm>
            <a:off x="8610600" y="6356350"/>
            <a:ext cx="2743200" cy="365125"/>
          </a:xfrm>
          <a:prstGeom prst="rect">
            <a:avLst/>
          </a:prstGeom>
        </p:spPr>
        <p:txBody>
          <a:bodyPr/>
          <a:lstStyle/>
          <a:p>
            <a:fld id="{061D44DB-44F7-4084-BB0A-08158AC61111}" type="slidenum">
              <a:rPr lang="en-IN" smtClean="0"/>
              <a:t>‹#›</a:t>
            </a:fld>
            <a:endParaRPr lang="en-IN"/>
          </a:p>
        </p:txBody>
      </p:sp>
      <p:pic>
        <p:nvPicPr>
          <p:cNvPr id="12" name="Picture 11" descr="A picture containing graphical user interface&#10;&#10;Description automatically generated">
            <a:extLst>
              <a:ext uri="{FF2B5EF4-FFF2-40B4-BE49-F238E27FC236}">
                <a16:creationId xmlns:a16="http://schemas.microsoft.com/office/drawing/2014/main" id="{B6AD682B-F9B0-400E-89C6-3E0C26EC21B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1011988" y="69825"/>
            <a:ext cx="1028155" cy="863650"/>
          </a:xfrm>
          <a:prstGeom prst="rect">
            <a:avLst/>
          </a:prstGeom>
        </p:spPr>
      </p:pic>
    </p:spTree>
    <p:extLst>
      <p:ext uri="{BB962C8B-B14F-4D97-AF65-F5344CB8AC3E}">
        <p14:creationId xmlns:p14="http://schemas.microsoft.com/office/powerpoint/2010/main" val="3469577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C0748-C628-4E52-B17F-2F3BAADBD9AC}"/>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4533F34-9920-4BB7-9742-BC69B73247DD}"/>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0DF5FB7-A237-4937-9ED0-B75B3FADD6AB}"/>
              </a:ext>
            </a:extLst>
          </p:cNvPr>
          <p:cNvSpPr>
            <a:spLocks noGrp="1"/>
          </p:cNvSpPr>
          <p:nvPr>
            <p:ph type="dt" sz="half" idx="10"/>
          </p:nvPr>
        </p:nvSpPr>
        <p:spPr>
          <a:xfrm>
            <a:off x="838200" y="6356350"/>
            <a:ext cx="2743200" cy="365125"/>
          </a:xfrm>
          <a:prstGeom prst="rect">
            <a:avLst/>
          </a:prstGeom>
        </p:spPr>
        <p:txBody>
          <a:bodyPr/>
          <a:lstStyle/>
          <a:p>
            <a:fld id="{C739D8D8-83E2-4B94-93E5-26DC12DE010A}" type="datetimeFigureOut">
              <a:rPr lang="en-IN" smtClean="0"/>
              <a:t>17/08/21</a:t>
            </a:fld>
            <a:endParaRPr lang="en-IN"/>
          </a:p>
        </p:txBody>
      </p:sp>
      <p:sp>
        <p:nvSpPr>
          <p:cNvPr id="5" name="Footer Placeholder 4">
            <a:extLst>
              <a:ext uri="{FF2B5EF4-FFF2-40B4-BE49-F238E27FC236}">
                <a16:creationId xmlns:a16="http://schemas.microsoft.com/office/drawing/2014/main" id="{0E93ABCE-DF71-4D95-82C8-D060F04A7C7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02F650CB-22B1-4679-8A65-9710BA477C2C}"/>
              </a:ext>
            </a:extLst>
          </p:cNvPr>
          <p:cNvSpPr>
            <a:spLocks noGrp="1"/>
          </p:cNvSpPr>
          <p:nvPr>
            <p:ph type="sldNum" sz="quarter" idx="12"/>
          </p:nvPr>
        </p:nvSpPr>
        <p:spPr>
          <a:xfrm>
            <a:off x="8610600" y="6356350"/>
            <a:ext cx="2743200" cy="365125"/>
          </a:xfrm>
          <a:prstGeom prst="rect">
            <a:avLst/>
          </a:prstGeom>
        </p:spPr>
        <p:txBody>
          <a:bodyPr/>
          <a:lstStyle/>
          <a:p>
            <a:fld id="{061D44DB-44F7-4084-BB0A-08158AC61111}" type="slidenum">
              <a:rPr lang="en-IN" smtClean="0"/>
              <a:t>‹#›</a:t>
            </a:fld>
            <a:endParaRPr lang="en-IN"/>
          </a:p>
        </p:txBody>
      </p:sp>
    </p:spTree>
    <p:extLst>
      <p:ext uri="{BB962C8B-B14F-4D97-AF65-F5344CB8AC3E}">
        <p14:creationId xmlns:p14="http://schemas.microsoft.com/office/powerpoint/2010/main" val="2642066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77E70A-33C2-4457-984D-1BC7A540C9F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84279AB-7849-49B9-9598-83B3DEB5AA38}"/>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45B1EA-0FBA-477E-9842-E4DE50E9087A}"/>
              </a:ext>
            </a:extLst>
          </p:cNvPr>
          <p:cNvSpPr>
            <a:spLocks noGrp="1"/>
          </p:cNvSpPr>
          <p:nvPr>
            <p:ph type="dt" sz="half" idx="10"/>
          </p:nvPr>
        </p:nvSpPr>
        <p:spPr>
          <a:xfrm>
            <a:off x="838200" y="6356350"/>
            <a:ext cx="2743200" cy="365125"/>
          </a:xfrm>
          <a:prstGeom prst="rect">
            <a:avLst/>
          </a:prstGeom>
        </p:spPr>
        <p:txBody>
          <a:bodyPr/>
          <a:lstStyle/>
          <a:p>
            <a:fld id="{C739D8D8-83E2-4B94-93E5-26DC12DE010A}" type="datetimeFigureOut">
              <a:rPr lang="en-IN" smtClean="0"/>
              <a:t>17/08/21</a:t>
            </a:fld>
            <a:endParaRPr lang="en-IN"/>
          </a:p>
        </p:txBody>
      </p:sp>
      <p:sp>
        <p:nvSpPr>
          <p:cNvPr id="5" name="Footer Placeholder 4">
            <a:extLst>
              <a:ext uri="{FF2B5EF4-FFF2-40B4-BE49-F238E27FC236}">
                <a16:creationId xmlns:a16="http://schemas.microsoft.com/office/drawing/2014/main" id="{91492172-E68B-4276-8245-3CFB71D99D88}"/>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85B9BFC6-A4B7-4114-A535-972C762075DA}"/>
              </a:ext>
            </a:extLst>
          </p:cNvPr>
          <p:cNvSpPr>
            <a:spLocks noGrp="1"/>
          </p:cNvSpPr>
          <p:nvPr>
            <p:ph type="sldNum" sz="quarter" idx="12"/>
          </p:nvPr>
        </p:nvSpPr>
        <p:spPr>
          <a:xfrm>
            <a:off x="8610600" y="6356350"/>
            <a:ext cx="2743200" cy="365125"/>
          </a:xfrm>
          <a:prstGeom prst="rect">
            <a:avLst/>
          </a:prstGeom>
        </p:spPr>
        <p:txBody>
          <a:bodyPr/>
          <a:lstStyle/>
          <a:p>
            <a:fld id="{061D44DB-44F7-4084-BB0A-08158AC61111}" type="slidenum">
              <a:rPr lang="en-IN" smtClean="0"/>
              <a:t>‹#›</a:t>
            </a:fld>
            <a:endParaRPr lang="en-IN"/>
          </a:p>
        </p:txBody>
      </p:sp>
    </p:spTree>
    <p:extLst>
      <p:ext uri="{BB962C8B-B14F-4D97-AF65-F5344CB8AC3E}">
        <p14:creationId xmlns:p14="http://schemas.microsoft.com/office/powerpoint/2010/main" val="718491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CDA0E-51DE-444E-B857-E92DA921460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B16AA32-EB0D-4FBE-9640-B47AD3304BA2}"/>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A0B20A-578E-4ACB-8C99-944A832825CA}"/>
              </a:ext>
            </a:extLst>
          </p:cNvPr>
          <p:cNvSpPr>
            <a:spLocks noGrp="1"/>
          </p:cNvSpPr>
          <p:nvPr>
            <p:ph type="dt" sz="half" idx="10"/>
          </p:nvPr>
        </p:nvSpPr>
        <p:spPr>
          <a:xfrm>
            <a:off x="838200" y="6356350"/>
            <a:ext cx="2743200" cy="365125"/>
          </a:xfrm>
          <a:prstGeom prst="rect">
            <a:avLst/>
          </a:prstGeom>
        </p:spPr>
        <p:txBody>
          <a:bodyPr/>
          <a:lstStyle/>
          <a:p>
            <a:fld id="{C739D8D8-83E2-4B94-93E5-26DC12DE010A}" type="datetimeFigureOut">
              <a:rPr lang="en-IN" smtClean="0"/>
              <a:t>17/08/21</a:t>
            </a:fld>
            <a:endParaRPr lang="en-IN"/>
          </a:p>
        </p:txBody>
      </p:sp>
      <p:sp>
        <p:nvSpPr>
          <p:cNvPr id="5" name="Footer Placeholder 4">
            <a:extLst>
              <a:ext uri="{FF2B5EF4-FFF2-40B4-BE49-F238E27FC236}">
                <a16:creationId xmlns:a16="http://schemas.microsoft.com/office/drawing/2014/main" id="{D9B8DBA6-74E8-46F8-AB08-4883AF76E590}"/>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C84135A1-9D45-4F8F-A250-97835BBC8C5A}"/>
              </a:ext>
            </a:extLst>
          </p:cNvPr>
          <p:cNvSpPr>
            <a:spLocks noGrp="1"/>
          </p:cNvSpPr>
          <p:nvPr>
            <p:ph type="sldNum" sz="quarter" idx="12"/>
          </p:nvPr>
        </p:nvSpPr>
        <p:spPr>
          <a:xfrm>
            <a:off x="8610600" y="6356350"/>
            <a:ext cx="2743200" cy="365125"/>
          </a:xfrm>
          <a:prstGeom prst="rect">
            <a:avLst/>
          </a:prstGeom>
        </p:spPr>
        <p:txBody>
          <a:bodyPr/>
          <a:lstStyle/>
          <a:p>
            <a:fld id="{061D44DB-44F7-4084-BB0A-08158AC61111}" type="slidenum">
              <a:rPr lang="en-IN" smtClean="0"/>
              <a:t>‹#›</a:t>
            </a:fld>
            <a:endParaRPr lang="en-IN"/>
          </a:p>
        </p:txBody>
      </p:sp>
    </p:spTree>
    <p:extLst>
      <p:ext uri="{BB962C8B-B14F-4D97-AF65-F5344CB8AC3E}">
        <p14:creationId xmlns:p14="http://schemas.microsoft.com/office/powerpoint/2010/main" val="938005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A2936-A603-4EDE-8B91-BCB55CD2F89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47F9E55-A7DE-46D1-A122-027BEB4572F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83A8CA5-10DB-4747-BDB5-25E45200C6C0}"/>
              </a:ext>
            </a:extLst>
          </p:cNvPr>
          <p:cNvSpPr>
            <a:spLocks noGrp="1"/>
          </p:cNvSpPr>
          <p:nvPr>
            <p:ph type="dt" sz="half" idx="10"/>
          </p:nvPr>
        </p:nvSpPr>
        <p:spPr>
          <a:xfrm>
            <a:off x="838200" y="6356350"/>
            <a:ext cx="2743200" cy="365125"/>
          </a:xfrm>
          <a:prstGeom prst="rect">
            <a:avLst/>
          </a:prstGeom>
        </p:spPr>
        <p:txBody>
          <a:bodyPr/>
          <a:lstStyle/>
          <a:p>
            <a:fld id="{C739D8D8-83E2-4B94-93E5-26DC12DE010A}" type="datetimeFigureOut">
              <a:rPr lang="en-IN" smtClean="0"/>
              <a:t>17/08/21</a:t>
            </a:fld>
            <a:endParaRPr lang="en-IN"/>
          </a:p>
        </p:txBody>
      </p:sp>
      <p:sp>
        <p:nvSpPr>
          <p:cNvPr id="5" name="Footer Placeholder 4">
            <a:extLst>
              <a:ext uri="{FF2B5EF4-FFF2-40B4-BE49-F238E27FC236}">
                <a16:creationId xmlns:a16="http://schemas.microsoft.com/office/drawing/2014/main" id="{0088AE5A-A84B-4DC8-85F8-AFC2480F42DC}"/>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3B757534-D1CC-406C-B1D2-3828A9AE63CD}"/>
              </a:ext>
            </a:extLst>
          </p:cNvPr>
          <p:cNvSpPr>
            <a:spLocks noGrp="1"/>
          </p:cNvSpPr>
          <p:nvPr>
            <p:ph type="sldNum" sz="quarter" idx="12"/>
          </p:nvPr>
        </p:nvSpPr>
        <p:spPr>
          <a:xfrm>
            <a:off x="8610600" y="6356350"/>
            <a:ext cx="2743200" cy="365125"/>
          </a:xfrm>
          <a:prstGeom prst="rect">
            <a:avLst/>
          </a:prstGeom>
        </p:spPr>
        <p:txBody>
          <a:bodyPr/>
          <a:lstStyle/>
          <a:p>
            <a:fld id="{061D44DB-44F7-4084-BB0A-08158AC61111}" type="slidenum">
              <a:rPr lang="en-IN" smtClean="0"/>
              <a:t>‹#›</a:t>
            </a:fld>
            <a:endParaRPr lang="en-IN"/>
          </a:p>
        </p:txBody>
      </p:sp>
    </p:spTree>
    <p:extLst>
      <p:ext uri="{BB962C8B-B14F-4D97-AF65-F5344CB8AC3E}">
        <p14:creationId xmlns:p14="http://schemas.microsoft.com/office/powerpoint/2010/main" val="1930540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92183-EC9C-4AC2-8E08-B51289C28C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64DA0AE-408E-4762-BAB1-0DB7BAD1A8F2}"/>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1857D64-E9CF-475A-A36F-E9BD528B5989}"/>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D48F934-F653-4023-BA24-CEC23A67153E}"/>
              </a:ext>
            </a:extLst>
          </p:cNvPr>
          <p:cNvSpPr>
            <a:spLocks noGrp="1"/>
          </p:cNvSpPr>
          <p:nvPr>
            <p:ph type="dt" sz="half" idx="10"/>
          </p:nvPr>
        </p:nvSpPr>
        <p:spPr>
          <a:xfrm>
            <a:off x="838200" y="6356350"/>
            <a:ext cx="2743200" cy="365125"/>
          </a:xfrm>
          <a:prstGeom prst="rect">
            <a:avLst/>
          </a:prstGeom>
        </p:spPr>
        <p:txBody>
          <a:bodyPr/>
          <a:lstStyle/>
          <a:p>
            <a:fld id="{C739D8D8-83E2-4B94-93E5-26DC12DE010A}" type="datetimeFigureOut">
              <a:rPr lang="en-IN" smtClean="0"/>
              <a:t>17/08/21</a:t>
            </a:fld>
            <a:endParaRPr lang="en-IN"/>
          </a:p>
        </p:txBody>
      </p:sp>
      <p:sp>
        <p:nvSpPr>
          <p:cNvPr id="6" name="Footer Placeholder 5">
            <a:extLst>
              <a:ext uri="{FF2B5EF4-FFF2-40B4-BE49-F238E27FC236}">
                <a16:creationId xmlns:a16="http://schemas.microsoft.com/office/drawing/2014/main" id="{4A511315-4605-4BE9-9117-6C5C9C19ED41}"/>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28A0FF58-D6CC-43AA-AC29-F43C8D867CAC}"/>
              </a:ext>
            </a:extLst>
          </p:cNvPr>
          <p:cNvSpPr>
            <a:spLocks noGrp="1"/>
          </p:cNvSpPr>
          <p:nvPr>
            <p:ph type="sldNum" sz="quarter" idx="12"/>
          </p:nvPr>
        </p:nvSpPr>
        <p:spPr>
          <a:xfrm>
            <a:off x="8610600" y="6356350"/>
            <a:ext cx="2743200" cy="365125"/>
          </a:xfrm>
          <a:prstGeom prst="rect">
            <a:avLst/>
          </a:prstGeom>
        </p:spPr>
        <p:txBody>
          <a:bodyPr/>
          <a:lstStyle/>
          <a:p>
            <a:fld id="{061D44DB-44F7-4084-BB0A-08158AC61111}" type="slidenum">
              <a:rPr lang="en-IN" smtClean="0"/>
              <a:t>‹#›</a:t>
            </a:fld>
            <a:endParaRPr lang="en-IN"/>
          </a:p>
        </p:txBody>
      </p:sp>
    </p:spTree>
    <p:extLst>
      <p:ext uri="{BB962C8B-B14F-4D97-AF65-F5344CB8AC3E}">
        <p14:creationId xmlns:p14="http://schemas.microsoft.com/office/powerpoint/2010/main" val="3854727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BE387-9577-4B3F-83E2-21F662133D4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B84C9BA-F62F-47E6-A45A-DE4CFFBC7A9F}"/>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4F9B56-A725-42CB-899D-C43A13F3E51A}"/>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0A58859-D368-4967-90C2-2BC59C24D47D}"/>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1FA0FC3-354E-4524-906F-E1F29ADFC40D}"/>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0E59A39-DFE4-401F-98E3-8B26F272B104}"/>
              </a:ext>
            </a:extLst>
          </p:cNvPr>
          <p:cNvSpPr>
            <a:spLocks noGrp="1"/>
          </p:cNvSpPr>
          <p:nvPr>
            <p:ph type="dt" sz="half" idx="10"/>
          </p:nvPr>
        </p:nvSpPr>
        <p:spPr>
          <a:xfrm>
            <a:off x="838200" y="6356350"/>
            <a:ext cx="2743200" cy="365125"/>
          </a:xfrm>
          <a:prstGeom prst="rect">
            <a:avLst/>
          </a:prstGeom>
        </p:spPr>
        <p:txBody>
          <a:bodyPr/>
          <a:lstStyle/>
          <a:p>
            <a:fld id="{C739D8D8-83E2-4B94-93E5-26DC12DE010A}" type="datetimeFigureOut">
              <a:rPr lang="en-IN" smtClean="0"/>
              <a:t>17/08/21</a:t>
            </a:fld>
            <a:endParaRPr lang="en-IN"/>
          </a:p>
        </p:txBody>
      </p:sp>
      <p:sp>
        <p:nvSpPr>
          <p:cNvPr id="8" name="Footer Placeholder 7">
            <a:extLst>
              <a:ext uri="{FF2B5EF4-FFF2-40B4-BE49-F238E27FC236}">
                <a16:creationId xmlns:a16="http://schemas.microsoft.com/office/drawing/2014/main" id="{D8E5D215-A9CA-4F46-AC44-13B84CD6FCE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2B152C87-6F87-482B-8F70-C150A48684E5}"/>
              </a:ext>
            </a:extLst>
          </p:cNvPr>
          <p:cNvSpPr>
            <a:spLocks noGrp="1"/>
          </p:cNvSpPr>
          <p:nvPr>
            <p:ph type="sldNum" sz="quarter" idx="12"/>
          </p:nvPr>
        </p:nvSpPr>
        <p:spPr>
          <a:xfrm>
            <a:off x="8610600" y="6356350"/>
            <a:ext cx="2743200" cy="365125"/>
          </a:xfrm>
          <a:prstGeom prst="rect">
            <a:avLst/>
          </a:prstGeom>
        </p:spPr>
        <p:txBody>
          <a:bodyPr/>
          <a:lstStyle/>
          <a:p>
            <a:fld id="{061D44DB-44F7-4084-BB0A-08158AC61111}" type="slidenum">
              <a:rPr lang="en-IN" smtClean="0"/>
              <a:t>‹#›</a:t>
            </a:fld>
            <a:endParaRPr lang="en-IN"/>
          </a:p>
        </p:txBody>
      </p:sp>
    </p:spTree>
    <p:extLst>
      <p:ext uri="{BB962C8B-B14F-4D97-AF65-F5344CB8AC3E}">
        <p14:creationId xmlns:p14="http://schemas.microsoft.com/office/powerpoint/2010/main" val="28037185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E6257-F127-451A-BF1F-0CD665EC3ED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1A1D17B-2A1C-4B5C-A9E4-E6480B7CA839}"/>
              </a:ext>
            </a:extLst>
          </p:cNvPr>
          <p:cNvSpPr>
            <a:spLocks noGrp="1"/>
          </p:cNvSpPr>
          <p:nvPr>
            <p:ph type="dt" sz="half" idx="10"/>
          </p:nvPr>
        </p:nvSpPr>
        <p:spPr>
          <a:xfrm>
            <a:off x="838200" y="6356350"/>
            <a:ext cx="2743200" cy="365125"/>
          </a:xfrm>
          <a:prstGeom prst="rect">
            <a:avLst/>
          </a:prstGeom>
        </p:spPr>
        <p:txBody>
          <a:bodyPr/>
          <a:lstStyle/>
          <a:p>
            <a:fld id="{C739D8D8-83E2-4B94-93E5-26DC12DE010A}" type="datetimeFigureOut">
              <a:rPr lang="en-IN" smtClean="0"/>
              <a:t>17/08/21</a:t>
            </a:fld>
            <a:endParaRPr lang="en-IN"/>
          </a:p>
        </p:txBody>
      </p:sp>
      <p:sp>
        <p:nvSpPr>
          <p:cNvPr id="4" name="Footer Placeholder 3">
            <a:extLst>
              <a:ext uri="{FF2B5EF4-FFF2-40B4-BE49-F238E27FC236}">
                <a16:creationId xmlns:a16="http://schemas.microsoft.com/office/drawing/2014/main" id="{893A4587-7439-48BC-A906-7B1F215E249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9DA76359-ECC4-404F-9ED7-B2B1EAD7FF0D}"/>
              </a:ext>
            </a:extLst>
          </p:cNvPr>
          <p:cNvSpPr>
            <a:spLocks noGrp="1"/>
          </p:cNvSpPr>
          <p:nvPr>
            <p:ph type="sldNum" sz="quarter" idx="12"/>
          </p:nvPr>
        </p:nvSpPr>
        <p:spPr>
          <a:xfrm>
            <a:off x="8610600" y="6356350"/>
            <a:ext cx="2743200" cy="365125"/>
          </a:xfrm>
          <a:prstGeom prst="rect">
            <a:avLst/>
          </a:prstGeom>
        </p:spPr>
        <p:txBody>
          <a:bodyPr/>
          <a:lstStyle/>
          <a:p>
            <a:fld id="{061D44DB-44F7-4084-BB0A-08158AC61111}" type="slidenum">
              <a:rPr lang="en-IN" smtClean="0"/>
              <a:t>‹#›</a:t>
            </a:fld>
            <a:endParaRPr lang="en-IN"/>
          </a:p>
        </p:txBody>
      </p:sp>
    </p:spTree>
    <p:extLst>
      <p:ext uri="{BB962C8B-B14F-4D97-AF65-F5344CB8AC3E}">
        <p14:creationId xmlns:p14="http://schemas.microsoft.com/office/powerpoint/2010/main" val="1116926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D54631-7B14-4CF6-8F56-E14A22E4B083}"/>
              </a:ext>
            </a:extLst>
          </p:cNvPr>
          <p:cNvSpPr>
            <a:spLocks noGrp="1"/>
          </p:cNvSpPr>
          <p:nvPr>
            <p:ph type="dt" sz="half" idx="10"/>
          </p:nvPr>
        </p:nvSpPr>
        <p:spPr>
          <a:xfrm>
            <a:off x="838200" y="6356350"/>
            <a:ext cx="2743200" cy="365125"/>
          </a:xfrm>
          <a:prstGeom prst="rect">
            <a:avLst/>
          </a:prstGeom>
        </p:spPr>
        <p:txBody>
          <a:bodyPr/>
          <a:lstStyle/>
          <a:p>
            <a:fld id="{C739D8D8-83E2-4B94-93E5-26DC12DE010A}" type="datetimeFigureOut">
              <a:rPr lang="en-IN" smtClean="0"/>
              <a:t>17/08/21</a:t>
            </a:fld>
            <a:endParaRPr lang="en-IN"/>
          </a:p>
        </p:txBody>
      </p:sp>
      <p:sp>
        <p:nvSpPr>
          <p:cNvPr id="3" name="Footer Placeholder 2">
            <a:extLst>
              <a:ext uri="{FF2B5EF4-FFF2-40B4-BE49-F238E27FC236}">
                <a16:creationId xmlns:a16="http://schemas.microsoft.com/office/drawing/2014/main" id="{C2E5AA3A-A850-44AE-AFB1-EB8DA236A12C}"/>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7508B2CC-8852-48F8-94D8-6C7A43D5BCB8}"/>
              </a:ext>
            </a:extLst>
          </p:cNvPr>
          <p:cNvSpPr>
            <a:spLocks noGrp="1"/>
          </p:cNvSpPr>
          <p:nvPr>
            <p:ph type="sldNum" sz="quarter" idx="12"/>
          </p:nvPr>
        </p:nvSpPr>
        <p:spPr>
          <a:xfrm>
            <a:off x="8610600" y="6356350"/>
            <a:ext cx="2743200" cy="365125"/>
          </a:xfrm>
          <a:prstGeom prst="rect">
            <a:avLst/>
          </a:prstGeom>
        </p:spPr>
        <p:txBody>
          <a:bodyPr/>
          <a:lstStyle/>
          <a:p>
            <a:fld id="{061D44DB-44F7-4084-BB0A-08158AC61111}" type="slidenum">
              <a:rPr lang="en-IN" smtClean="0"/>
              <a:t>‹#›</a:t>
            </a:fld>
            <a:endParaRPr lang="en-IN"/>
          </a:p>
        </p:txBody>
      </p:sp>
    </p:spTree>
    <p:extLst>
      <p:ext uri="{BB962C8B-B14F-4D97-AF65-F5344CB8AC3E}">
        <p14:creationId xmlns:p14="http://schemas.microsoft.com/office/powerpoint/2010/main" val="3286587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D6FBC-0B33-4660-80DC-9AA353388F1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EF64CB2-6E54-4EF3-8325-833B1CE9F0F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6F52DC0-9D40-4691-8CB2-F588D47859E5}"/>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D1D8EA-2E34-4976-8A9E-B152E9507DAA}"/>
              </a:ext>
            </a:extLst>
          </p:cNvPr>
          <p:cNvSpPr>
            <a:spLocks noGrp="1"/>
          </p:cNvSpPr>
          <p:nvPr>
            <p:ph type="dt" sz="half" idx="10"/>
          </p:nvPr>
        </p:nvSpPr>
        <p:spPr>
          <a:xfrm>
            <a:off x="838200" y="6356350"/>
            <a:ext cx="2743200" cy="365125"/>
          </a:xfrm>
          <a:prstGeom prst="rect">
            <a:avLst/>
          </a:prstGeom>
        </p:spPr>
        <p:txBody>
          <a:bodyPr/>
          <a:lstStyle/>
          <a:p>
            <a:fld id="{C739D8D8-83E2-4B94-93E5-26DC12DE010A}" type="datetimeFigureOut">
              <a:rPr lang="en-IN" smtClean="0"/>
              <a:t>17/08/21</a:t>
            </a:fld>
            <a:endParaRPr lang="en-IN"/>
          </a:p>
        </p:txBody>
      </p:sp>
      <p:sp>
        <p:nvSpPr>
          <p:cNvPr id="6" name="Footer Placeholder 5">
            <a:extLst>
              <a:ext uri="{FF2B5EF4-FFF2-40B4-BE49-F238E27FC236}">
                <a16:creationId xmlns:a16="http://schemas.microsoft.com/office/drawing/2014/main" id="{DC50A5D1-E06D-40FE-A1EE-A46811F6BBE8}"/>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95F251AD-AC81-4B24-8518-97F43C6E1528}"/>
              </a:ext>
            </a:extLst>
          </p:cNvPr>
          <p:cNvSpPr>
            <a:spLocks noGrp="1"/>
          </p:cNvSpPr>
          <p:nvPr>
            <p:ph type="sldNum" sz="quarter" idx="12"/>
          </p:nvPr>
        </p:nvSpPr>
        <p:spPr>
          <a:xfrm>
            <a:off x="8610600" y="6356350"/>
            <a:ext cx="2743200" cy="365125"/>
          </a:xfrm>
          <a:prstGeom prst="rect">
            <a:avLst/>
          </a:prstGeom>
        </p:spPr>
        <p:txBody>
          <a:bodyPr/>
          <a:lstStyle/>
          <a:p>
            <a:fld id="{061D44DB-44F7-4084-BB0A-08158AC61111}" type="slidenum">
              <a:rPr lang="en-IN" smtClean="0"/>
              <a:t>‹#›</a:t>
            </a:fld>
            <a:endParaRPr lang="en-IN"/>
          </a:p>
        </p:txBody>
      </p:sp>
    </p:spTree>
    <p:extLst>
      <p:ext uri="{BB962C8B-B14F-4D97-AF65-F5344CB8AC3E}">
        <p14:creationId xmlns:p14="http://schemas.microsoft.com/office/powerpoint/2010/main" val="1017450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8350-88E4-4876-8A50-8A8FAD601C8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C24EF08-E01D-4314-9070-7DDDB23D958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7D8A09B-4A38-45E1-9D96-3017DE65500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A7A2F8-BB8D-49DC-BF8A-B42A8153B8AC}"/>
              </a:ext>
            </a:extLst>
          </p:cNvPr>
          <p:cNvSpPr>
            <a:spLocks noGrp="1"/>
          </p:cNvSpPr>
          <p:nvPr>
            <p:ph type="dt" sz="half" idx="10"/>
          </p:nvPr>
        </p:nvSpPr>
        <p:spPr>
          <a:xfrm>
            <a:off x="838200" y="6356350"/>
            <a:ext cx="2743200" cy="365125"/>
          </a:xfrm>
          <a:prstGeom prst="rect">
            <a:avLst/>
          </a:prstGeom>
        </p:spPr>
        <p:txBody>
          <a:bodyPr/>
          <a:lstStyle/>
          <a:p>
            <a:fld id="{C739D8D8-83E2-4B94-93E5-26DC12DE010A}" type="datetimeFigureOut">
              <a:rPr lang="en-IN" smtClean="0"/>
              <a:t>17/08/21</a:t>
            </a:fld>
            <a:endParaRPr lang="en-IN"/>
          </a:p>
        </p:txBody>
      </p:sp>
      <p:sp>
        <p:nvSpPr>
          <p:cNvPr id="6" name="Footer Placeholder 5">
            <a:extLst>
              <a:ext uri="{FF2B5EF4-FFF2-40B4-BE49-F238E27FC236}">
                <a16:creationId xmlns:a16="http://schemas.microsoft.com/office/drawing/2014/main" id="{C0A21249-E42B-4F2A-B6FA-8A9A0825A5B1}"/>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DFA359A4-4640-4DB5-ADDE-3D8E58356B1B}"/>
              </a:ext>
            </a:extLst>
          </p:cNvPr>
          <p:cNvSpPr>
            <a:spLocks noGrp="1"/>
          </p:cNvSpPr>
          <p:nvPr>
            <p:ph type="sldNum" sz="quarter" idx="12"/>
          </p:nvPr>
        </p:nvSpPr>
        <p:spPr>
          <a:xfrm>
            <a:off x="8610600" y="6356350"/>
            <a:ext cx="2743200" cy="365125"/>
          </a:xfrm>
          <a:prstGeom prst="rect">
            <a:avLst/>
          </a:prstGeom>
        </p:spPr>
        <p:txBody>
          <a:bodyPr/>
          <a:lstStyle/>
          <a:p>
            <a:fld id="{061D44DB-44F7-4084-BB0A-08158AC61111}" type="slidenum">
              <a:rPr lang="en-IN" smtClean="0"/>
              <a:t>‹#›</a:t>
            </a:fld>
            <a:endParaRPr lang="en-IN"/>
          </a:p>
        </p:txBody>
      </p:sp>
    </p:spTree>
    <p:extLst>
      <p:ext uri="{BB962C8B-B14F-4D97-AF65-F5344CB8AC3E}">
        <p14:creationId xmlns:p14="http://schemas.microsoft.com/office/powerpoint/2010/main" val="2479956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000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67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drive.google.com/drive/folders/1BqhOcPPXuKvYDWoMKRPK2Y2tjLU1nnTZ?usp=shari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6.emf"/><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ext&#10;&#10;Description automatically generated">
            <a:extLst>
              <a:ext uri="{FF2B5EF4-FFF2-40B4-BE49-F238E27FC236}">
                <a16:creationId xmlns:a16="http://schemas.microsoft.com/office/drawing/2014/main" id="{FEA5299B-E1C1-4C7B-86B8-9952D1B3E89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7775" y="261437"/>
            <a:ext cx="11576450" cy="6335126"/>
          </a:xfrm>
          <a:prstGeom prst="rect">
            <a:avLst/>
          </a:prstGeom>
        </p:spPr>
      </p:pic>
    </p:spTree>
    <p:extLst>
      <p:ext uri="{BB962C8B-B14F-4D97-AF65-F5344CB8AC3E}">
        <p14:creationId xmlns:p14="http://schemas.microsoft.com/office/powerpoint/2010/main" val="38861853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E04639-4966-4E71-9C8F-87E697B872A5}"/>
              </a:ext>
            </a:extLst>
          </p:cNvPr>
          <p:cNvSpPr>
            <a:spLocks noGrp="1"/>
          </p:cNvSpPr>
          <p:nvPr>
            <p:ph type="body" idx="1"/>
          </p:nvPr>
        </p:nvSpPr>
        <p:spPr>
          <a:xfrm>
            <a:off x="357188" y="550509"/>
            <a:ext cx="10515600" cy="1446550"/>
          </a:xfrm>
        </p:spPr>
        <p:txBody>
          <a:bodyPr/>
          <a:lstStyle/>
          <a:p>
            <a:r>
              <a:rPr lang="en-IN" sz="2800" dirty="0">
                <a:solidFill>
                  <a:schemeClr val="tx1">
                    <a:lumMod val="85000"/>
                    <a:lumOff val="15000"/>
                  </a:schemeClr>
                </a:solidFill>
                <a:latin typeface="Big Caslon Medium" panose="02000603090000020003" pitchFamily="2" charset="-79"/>
                <a:cs typeface="Big Caslon Medium" panose="02000603090000020003" pitchFamily="2" charset="-79"/>
              </a:rPr>
              <a:t>Underperforming Sales representatives :</a:t>
            </a:r>
          </a:p>
          <a:p>
            <a:r>
              <a:rPr lang="en-IN" sz="2800" dirty="0">
                <a:solidFill>
                  <a:schemeClr val="tx1">
                    <a:lumMod val="65000"/>
                    <a:lumOff val="35000"/>
                  </a:schemeClr>
                </a:solidFill>
                <a:latin typeface="Big Caslon Medium" panose="02000603090000020003" pitchFamily="2" charset="-79"/>
                <a:cs typeface="Big Caslon Medium" panose="02000603090000020003" pitchFamily="2" charset="-79"/>
              </a:rPr>
              <a:t> -</a:t>
            </a: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Sales Margin Amount </a:t>
            </a:r>
            <a:r>
              <a:rPr lang="en-IN" i="1" dirty="0">
                <a:solidFill>
                  <a:schemeClr val="tx1">
                    <a:lumMod val="65000"/>
                    <a:lumOff val="35000"/>
                  </a:schemeClr>
                </a:solidFill>
                <a:latin typeface="Big Caslon Medium" panose="02000603090000020003" pitchFamily="2" charset="-79"/>
                <a:cs typeface="Big Caslon Medium" panose="02000603090000020003" pitchFamily="2" charset="-79"/>
              </a:rPr>
              <a:t>a</a:t>
            </a:r>
            <a:r>
              <a:rPr lang="en-IN" i="1" dirty="0">
                <a:solidFill>
                  <a:schemeClr val="tx1">
                    <a:lumMod val="65000"/>
                    <a:lumOff val="35000"/>
                  </a:schemeClr>
                </a:solidFill>
                <a:latin typeface="BIG CASLON MEDIUM" panose="02000603090000020003" pitchFamily="2" charset="-79"/>
                <a:cs typeface="BIG CASLON MEDIUM" panose="02000603090000020003" pitchFamily="2" charset="-79"/>
              </a:rPr>
              <a:t>verage</a:t>
            </a: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 of representatives (for comparison) : </a:t>
            </a:r>
          </a:p>
          <a:p>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				 </a:t>
            </a:r>
            <a:r>
              <a:rPr lang="en-IN" b="1" dirty="0">
                <a:solidFill>
                  <a:schemeClr val="tx1"/>
                </a:solidFill>
                <a:latin typeface="Big Caslon Medium" panose="02000603090000020003" pitchFamily="2" charset="-79"/>
                <a:cs typeface="Big Caslon Medium" panose="02000603090000020003" pitchFamily="2" charset="-79"/>
              </a:rPr>
              <a:t>$ 1,600,000  </a:t>
            </a: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(roughly)</a:t>
            </a:r>
          </a:p>
          <a:p>
            <a:endParaRPr lang="en-IN" dirty="0">
              <a:solidFill>
                <a:schemeClr val="tx1"/>
              </a:solidFill>
              <a:latin typeface="Big Caslon Medium" panose="02000603090000020003" pitchFamily="2" charset="-79"/>
              <a:cs typeface="Big Caslon Medium" panose="02000603090000020003" pitchFamily="2" charset="-79"/>
            </a:endParaRPr>
          </a:p>
          <a:p>
            <a:pPr lvl="2"/>
            <a:r>
              <a:rPr lang="en-IN" dirty="0">
                <a:solidFill>
                  <a:schemeClr val="tx1"/>
                </a:solidFill>
                <a:latin typeface="Bahnschrift" panose="020B0502040204020203" pitchFamily="34" charset="0"/>
              </a:rPr>
              <a:t>	</a:t>
            </a:r>
          </a:p>
        </p:txBody>
      </p:sp>
      <p:pic>
        <p:nvPicPr>
          <p:cNvPr id="2054" name="Picture 6" descr="Business Lessons - Entries from Wednesday, August 8. 2012">
            <a:extLst>
              <a:ext uri="{FF2B5EF4-FFF2-40B4-BE49-F238E27FC236}">
                <a16:creationId xmlns:a16="http://schemas.microsoft.com/office/drawing/2014/main" id="{27BE370D-A100-9841-AED7-9F27BCFD906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517694" y="123395"/>
            <a:ext cx="2471219" cy="21623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a:extLst>
              <a:ext uri="{FF2B5EF4-FFF2-40B4-BE49-F238E27FC236}">
                <a16:creationId xmlns:a16="http://schemas.microsoft.com/office/drawing/2014/main" id="{772A4414-9727-0140-8A85-BE958E323DF9}"/>
              </a:ext>
            </a:extLst>
          </p:cNvPr>
          <p:cNvGraphicFramePr>
            <a:graphicFrameLocks noGrp="1"/>
          </p:cNvGraphicFramePr>
          <p:nvPr>
            <p:extLst>
              <p:ext uri="{D42A27DB-BD31-4B8C-83A1-F6EECF244321}">
                <p14:modId xmlns:p14="http://schemas.microsoft.com/office/powerpoint/2010/main" val="301704765"/>
              </p:ext>
            </p:extLst>
          </p:nvPr>
        </p:nvGraphicFramePr>
        <p:xfrm>
          <a:off x="6782799" y="2420840"/>
          <a:ext cx="4429044" cy="1737360"/>
        </p:xfrm>
        <a:graphic>
          <a:graphicData uri="http://schemas.openxmlformats.org/drawingml/2006/table">
            <a:tbl>
              <a:tblPr firstRow="1" bandRow="1">
                <a:tableStyleId>{0660B408-B3CF-4A94-85FC-2B1E0A45F4A2}</a:tableStyleId>
              </a:tblPr>
              <a:tblGrid>
                <a:gridCol w="852280">
                  <a:extLst>
                    <a:ext uri="{9D8B030D-6E8A-4147-A177-3AD203B41FA5}">
                      <a16:colId xmlns:a16="http://schemas.microsoft.com/office/drawing/2014/main" val="2136159514"/>
                    </a:ext>
                  </a:extLst>
                </a:gridCol>
                <a:gridCol w="2186629">
                  <a:extLst>
                    <a:ext uri="{9D8B030D-6E8A-4147-A177-3AD203B41FA5}">
                      <a16:colId xmlns:a16="http://schemas.microsoft.com/office/drawing/2014/main" val="1684921815"/>
                    </a:ext>
                  </a:extLst>
                </a:gridCol>
                <a:gridCol w="1390135">
                  <a:extLst>
                    <a:ext uri="{9D8B030D-6E8A-4147-A177-3AD203B41FA5}">
                      <a16:colId xmlns:a16="http://schemas.microsoft.com/office/drawing/2014/main" val="1621476511"/>
                    </a:ext>
                  </a:extLst>
                </a:gridCol>
              </a:tblGrid>
              <a:tr h="271569">
                <a:tc>
                  <a:txBody>
                    <a:bodyPr/>
                    <a:lstStyle/>
                    <a:p>
                      <a:r>
                        <a:rPr lang="en-US" dirty="0"/>
                        <a:t>Rep ID</a:t>
                      </a:r>
                    </a:p>
                  </a:txBody>
                  <a:tcPr/>
                </a:tc>
                <a:tc>
                  <a:txBody>
                    <a:bodyPr/>
                    <a:lstStyle/>
                    <a:p>
                      <a:r>
                        <a:rPr lang="en-US" dirty="0"/>
                        <a:t>Sales Representative</a:t>
                      </a:r>
                    </a:p>
                  </a:txBody>
                  <a:tcPr/>
                </a:tc>
                <a:tc>
                  <a:txBody>
                    <a:bodyPr/>
                    <a:lstStyle/>
                    <a:p>
                      <a:r>
                        <a:rPr lang="en-US" dirty="0"/>
                        <a:t>Total Sales Margin</a:t>
                      </a:r>
                    </a:p>
                  </a:txBody>
                  <a:tcPr/>
                </a:tc>
                <a:extLst>
                  <a:ext uri="{0D108BD9-81ED-4DB2-BD59-A6C34878D82A}">
                    <a16:rowId xmlns:a16="http://schemas.microsoft.com/office/drawing/2014/main" val="1916924525"/>
                  </a:ext>
                </a:extLst>
              </a:tr>
              <a:tr h="271569">
                <a:tc>
                  <a:txBody>
                    <a:bodyPr/>
                    <a:lstStyle/>
                    <a:p>
                      <a:r>
                        <a:rPr lang="en-US" dirty="0"/>
                        <a:t>150</a:t>
                      </a:r>
                    </a:p>
                  </a:txBody>
                  <a:tcPr/>
                </a:tc>
                <a:tc>
                  <a:txBody>
                    <a:bodyPr/>
                    <a:lstStyle/>
                    <a:p>
                      <a:r>
                        <a:rPr lang="en-US" dirty="0"/>
                        <a:t>Lisa Taylor</a:t>
                      </a:r>
                    </a:p>
                  </a:txBody>
                  <a:tcPr/>
                </a:tc>
                <a:tc>
                  <a:txBody>
                    <a:bodyPr/>
                    <a:lstStyle/>
                    <a:p>
                      <a:r>
                        <a:rPr lang="en-IN" sz="1800" dirty="0">
                          <a:solidFill>
                            <a:schemeClr val="tx1"/>
                          </a:solidFill>
                        </a:rPr>
                        <a:t>$ 29,754</a:t>
                      </a:r>
                      <a:endParaRPr lang="en-US" dirty="0"/>
                    </a:p>
                  </a:txBody>
                  <a:tcPr/>
                </a:tc>
                <a:extLst>
                  <a:ext uri="{0D108BD9-81ED-4DB2-BD59-A6C34878D82A}">
                    <a16:rowId xmlns:a16="http://schemas.microsoft.com/office/drawing/2014/main" val="2012491011"/>
                  </a:ext>
                </a:extLst>
              </a:tr>
              <a:tr h="271569">
                <a:tc>
                  <a:txBody>
                    <a:bodyPr/>
                    <a:lstStyle/>
                    <a:p>
                      <a:r>
                        <a:rPr lang="en-US" dirty="0"/>
                        <a:t>169</a:t>
                      </a:r>
                    </a:p>
                  </a:txBody>
                  <a:tcPr/>
                </a:tc>
                <a:tc>
                  <a:txBody>
                    <a:bodyPr/>
                    <a:lstStyle/>
                    <a:p>
                      <a:r>
                        <a:rPr lang="en-US" dirty="0"/>
                        <a:t>Samantha Allen</a:t>
                      </a:r>
                    </a:p>
                  </a:txBody>
                  <a:tcPr/>
                </a:tc>
                <a:tc>
                  <a:txBody>
                    <a:bodyPr/>
                    <a:lstStyle/>
                    <a:p>
                      <a:r>
                        <a:rPr lang="en-US" dirty="0"/>
                        <a:t>$ 51,762</a:t>
                      </a:r>
                    </a:p>
                  </a:txBody>
                  <a:tcPr/>
                </a:tc>
                <a:extLst>
                  <a:ext uri="{0D108BD9-81ED-4DB2-BD59-A6C34878D82A}">
                    <a16:rowId xmlns:a16="http://schemas.microsoft.com/office/drawing/2014/main" val="3170038899"/>
                  </a:ext>
                </a:extLst>
              </a:tr>
              <a:tr h="271569">
                <a:tc>
                  <a:txBody>
                    <a:bodyPr/>
                    <a:lstStyle/>
                    <a:p>
                      <a:r>
                        <a:rPr lang="en-US" dirty="0"/>
                        <a:t>151</a:t>
                      </a:r>
                    </a:p>
                  </a:txBody>
                  <a:tcPr/>
                </a:tc>
                <a:tc>
                  <a:txBody>
                    <a:bodyPr/>
                    <a:lstStyle/>
                    <a:p>
                      <a:r>
                        <a:rPr lang="en-US" dirty="0"/>
                        <a:t>Marian White</a:t>
                      </a:r>
                    </a:p>
                  </a:txBody>
                  <a:tcPr/>
                </a:tc>
                <a:tc>
                  <a:txBody>
                    <a:bodyPr/>
                    <a:lstStyle/>
                    <a:p>
                      <a:r>
                        <a:rPr lang="en-US" dirty="0"/>
                        <a:t>$ 110,304</a:t>
                      </a:r>
                    </a:p>
                  </a:txBody>
                  <a:tcPr/>
                </a:tc>
                <a:extLst>
                  <a:ext uri="{0D108BD9-81ED-4DB2-BD59-A6C34878D82A}">
                    <a16:rowId xmlns:a16="http://schemas.microsoft.com/office/drawing/2014/main" val="3916367618"/>
                  </a:ext>
                </a:extLst>
              </a:tr>
            </a:tbl>
          </a:graphicData>
        </a:graphic>
      </p:graphicFrame>
      <p:pic>
        <p:nvPicPr>
          <p:cNvPr id="11" name="Picture 10">
            <a:extLst>
              <a:ext uri="{FF2B5EF4-FFF2-40B4-BE49-F238E27FC236}">
                <a16:creationId xmlns:a16="http://schemas.microsoft.com/office/drawing/2014/main" id="{75157A59-D14C-0241-8A29-60609059368F}"/>
              </a:ext>
            </a:extLst>
          </p:cNvPr>
          <p:cNvPicPr>
            <a:picLocks noChangeAspect="1"/>
          </p:cNvPicPr>
          <p:nvPr/>
        </p:nvPicPr>
        <p:blipFill>
          <a:blip r:embed="rId3"/>
          <a:stretch>
            <a:fillRect/>
          </a:stretch>
        </p:blipFill>
        <p:spPr>
          <a:xfrm>
            <a:off x="980157" y="2026717"/>
            <a:ext cx="4643918" cy="2525608"/>
          </a:xfrm>
          <a:prstGeom prst="rect">
            <a:avLst/>
          </a:prstGeom>
          <a:effectLst>
            <a:innerShdw blurRad="114300">
              <a:prstClr val="black"/>
            </a:innerShdw>
          </a:effectLst>
        </p:spPr>
      </p:pic>
      <p:sp>
        <p:nvSpPr>
          <p:cNvPr id="15" name="Text Placeholder 2">
            <a:extLst>
              <a:ext uri="{FF2B5EF4-FFF2-40B4-BE49-F238E27FC236}">
                <a16:creationId xmlns:a16="http://schemas.microsoft.com/office/drawing/2014/main" id="{80EF1811-E1ED-1B48-8FB9-21E2034817CC}"/>
              </a:ext>
            </a:extLst>
          </p:cNvPr>
          <p:cNvSpPr txBox="1">
            <a:spLocks/>
          </p:cNvSpPr>
          <p:nvPr/>
        </p:nvSpPr>
        <p:spPr>
          <a:xfrm>
            <a:off x="5718496" y="3056113"/>
            <a:ext cx="1064303" cy="46681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IN" sz="3600" dirty="0">
                <a:solidFill>
                  <a:schemeClr val="tx1"/>
                </a:solidFill>
                <a:latin typeface="Big Caslon Medium" panose="02000603090000020003" pitchFamily="2" charset="-79"/>
                <a:cs typeface="Big Caslon Medium" panose="02000603090000020003" pitchFamily="2" charset="-79"/>
              </a:rPr>
              <a:t>----&gt;</a:t>
            </a:r>
          </a:p>
          <a:p>
            <a:pPr lvl="2"/>
            <a:r>
              <a:rPr lang="en-IN" dirty="0">
                <a:solidFill>
                  <a:schemeClr val="tx1"/>
                </a:solidFill>
                <a:latin typeface="Bahnschrift" panose="020B0502040204020203" pitchFamily="34" charset="0"/>
              </a:rPr>
              <a:t>	</a:t>
            </a:r>
          </a:p>
        </p:txBody>
      </p:sp>
      <p:pic>
        <p:nvPicPr>
          <p:cNvPr id="12" name="Picture 11">
            <a:extLst>
              <a:ext uri="{FF2B5EF4-FFF2-40B4-BE49-F238E27FC236}">
                <a16:creationId xmlns:a16="http://schemas.microsoft.com/office/drawing/2014/main" id="{03364AF2-60ED-FF45-A9A5-3888E1AB683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38600"/>
          <a:stretch/>
        </p:blipFill>
        <p:spPr>
          <a:xfrm>
            <a:off x="5614988" y="5255379"/>
            <a:ext cx="5981796" cy="1066745"/>
          </a:xfrm>
          <a:prstGeom prst="rect">
            <a:avLst/>
          </a:prstGeom>
          <a:effectLst>
            <a:innerShdw blurRad="63500" dist="50800" dir="5400000">
              <a:prstClr val="black">
                <a:alpha val="50000"/>
              </a:prstClr>
            </a:innerShdw>
          </a:effectLst>
        </p:spPr>
      </p:pic>
      <p:sp>
        <p:nvSpPr>
          <p:cNvPr id="17" name="Title 1">
            <a:extLst>
              <a:ext uri="{FF2B5EF4-FFF2-40B4-BE49-F238E27FC236}">
                <a16:creationId xmlns:a16="http://schemas.microsoft.com/office/drawing/2014/main" id="{A473A221-8B91-9C4E-8A8B-9CC63066B277}"/>
              </a:ext>
            </a:extLst>
          </p:cNvPr>
          <p:cNvSpPr txBox="1">
            <a:spLocks/>
          </p:cNvSpPr>
          <p:nvPr/>
        </p:nvSpPr>
        <p:spPr>
          <a:xfrm>
            <a:off x="-90212" y="-115613"/>
            <a:ext cx="2654738" cy="6364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200" dirty="0">
                <a:solidFill>
                  <a:schemeClr val="bg1"/>
                </a:solidFill>
                <a:highlight>
                  <a:srgbClr val="000000"/>
                </a:highlight>
                <a:latin typeface="Andale Mono" panose="020B0509000000000004" pitchFamily="49" charset="0"/>
                <a:ea typeface="KaiTi" panose="02010609060101010101" pitchFamily="49" charset="-122"/>
                <a:cs typeface="ITFDEVANAGARI-BOOK" panose="02000000000000000000" pitchFamily="2" charset="0"/>
              </a:rPr>
              <a:t>Insight #5</a:t>
            </a:r>
            <a:endParaRPr lang="en-IN" sz="3200" b="1" dirty="0">
              <a:latin typeface="Bahnschrift" panose="020B0502040204020203" pitchFamily="34" charset="0"/>
            </a:endParaRPr>
          </a:p>
        </p:txBody>
      </p:sp>
      <p:sp>
        <p:nvSpPr>
          <p:cNvPr id="13" name="TextBox 12">
            <a:extLst>
              <a:ext uri="{FF2B5EF4-FFF2-40B4-BE49-F238E27FC236}">
                <a16:creationId xmlns:a16="http://schemas.microsoft.com/office/drawing/2014/main" id="{5D730453-567F-D84C-96FF-385247272749}"/>
              </a:ext>
            </a:extLst>
          </p:cNvPr>
          <p:cNvSpPr txBox="1"/>
          <p:nvPr/>
        </p:nvSpPr>
        <p:spPr>
          <a:xfrm>
            <a:off x="1678591" y="5003921"/>
            <a:ext cx="3019533" cy="1569660"/>
          </a:xfrm>
          <a:prstGeom prst="rect">
            <a:avLst/>
          </a:prstGeom>
          <a:solidFill>
            <a:schemeClr val="bg2">
              <a:lumMod val="50000"/>
            </a:schemeClr>
          </a:solidFill>
        </p:spPr>
        <p:txBody>
          <a:bodyPr wrap="square" rtlCol="0">
            <a:spAutoFit/>
          </a:bodyPr>
          <a:lstStyle/>
          <a:p>
            <a:r>
              <a:rPr lang="en-IN" sz="2400" b="1" dirty="0">
                <a:solidFill>
                  <a:schemeClr val="bg1"/>
                </a:solidFill>
                <a:latin typeface="Big Caslon Medium" panose="02000603090000020003" pitchFamily="2" charset="-79"/>
                <a:cs typeface="Big Caslon Medium" panose="02000603090000020003" pitchFamily="2" charset="-79"/>
              </a:rPr>
              <a:t>Martha Richard (153) - Dropped their sales by </a:t>
            </a:r>
            <a:r>
              <a:rPr lang="en-IN" sz="2400" b="1" dirty="0">
                <a:solidFill>
                  <a:srgbClr val="FF0000"/>
                </a:solidFill>
                <a:latin typeface="Big Caslon Medium" panose="02000603090000020003" pitchFamily="2" charset="-79"/>
                <a:cs typeface="Big Caslon Medium" panose="02000603090000020003" pitchFamily="2" charset="-79"/>
              </a:rPr>
              <a:t>38.08%</a:t>
            </a:r>
            <a:r>
              <a:rPr lang="en-IN" sz="2400" b="1" dirty="0">
                <a:solidFill>
                  <a:srgbClr val="C00000"/>
                </a:solidFill>
                <a:latin typeface="Big Caslon Medium" panose="02000603090000020003" pitchFamily="2" charset="-79"/>
                <a:cs typeface="Big Caslon Medium" panose="02000603090000020003" pitchFamily="2" charset="-79"/>
              </a:rPr>
              <a:t> </a:t>
            </a:r>
            <a:r>
              <a:rPr lang="en-IN" sz="2400" b="1" dirty="0">
                <a:solidFill>
                  <a:schemeClr val="bg1"/>
                </a:solidFill>
                <a:latin typeface="Big Caslon Medium" panose="02000603090000020003" pitchFamily="2" charset="-79"/>
                <a:cs typeface="Big Caslon Medium" panose="02000603090000020003" pitchFamily="2" charset="-79"/>
              </a:rPr>
              <a:t>from 2008 to  2009  </a:t>
            </a:r>
            <a:endParaRPr lang="en-US" sz="2400" dirty="0"/>
          </a:p>
        </p:txBody>
      </p:sp>
    </p:spTree>
    <p:extLst>
      <p:ext uri="{BB962C8B-B14F-4D97-AF65-F5344CB8AC3E}">
        <p14:creationId xmlns:p14="http://schemas.microsoft.com/office/powerpoint/2010/main" val="1341303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529894C-74C8-7A4E-AB0A-0062E400BE12}"/>
              </a:ext>
            </a:extLst>
          </p:cNvPr>
          <p:cNvSpPr>
            <a:spLocks noGrp="1"/>
          </p:cNvSpPr>
          <p:nvPr>
            <p:ph idx="1"/>
          </p:nvPr>
        </p:nvSpPr>
        <p:spPr>
          <a:xfrm>
            <a:off x="2549605" y="790195"/>
            <a:ext cx="4061128" cy="1295765"/>
          </a:xfrm>
          <a:solidFill>
            <a:schemeClr val="accent2">
              <a:lumMod val="40000"/>
              <a:lumOff val="60000"/>
            </a:schemeClr>
          </a:solidFill>
        </p:spPr>
        <p:txBody>
          <a:bodyPr/>
          <a:lstStyle/>
          <a:p>
            <a:pPr marL="0" indent="0">
              <a:buNone/>
            </a:pPr>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Top Product sub-groups in their respective product groups and its Sales Margin figures  </a:t>
            </a:r>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sym typeface="Wingdings" pitchFamily="2" charset="2"/>
              </a:rPr>
              <a:t></a:t>
            </a:r>
            <a:endParaRPr lang="en-IN" sz="2400" dirty="0">
              <a:solidFill>
                <a:schemeClr val="tx1">
                  <a:lumMod val="65000"/>
                  <a:lumOff val="35000"/>
                </a:schemeClr>
              </a:solidFill>
              <a:latin typeface="Big Caslon Medium" panose="02000603090000020003" pitchFamily="2" charset="-79"/>
              <a:cs typeface="Big Caslon Medium" panose="02000603090000020003" pitchFamily="2" charset="-79"/>
            </a:endParaRPr>
          </a:p>
        </p:txBody>
      </p:sp>
      <p:pic>
        <p:nvPicPr>
          <p:cNvPr id="3076" name="Picture 4" descr="Add to Cart Icon - Free Icons: Easy to Download and Use">
            <a:extLst>
              <a:ext uri="{FF2B5EF4-FFF2-40B4-BE49-F238E27FC236}">
                <a16:creationId xmlns:a16="http://schemas.microsoft.com/office/drawing/2014/main" id="{5B195CD0-E175-7A4C-B9F4-C35EBA28F5EC}"/>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89572" y="399929"/>
            <a:ext cx="1974954" cy="197495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15A9B83F-169C-2449-9F10-05BDF27D3325}"/>
              </a:ext>
            </a:extLst>
          </p:cNvPr>
          <p:cNvPicPr>
            <a:picLocks noChangeAspect="1"/>
          </p:cNvPicPr>
          <p:nvPr/>
        </p:nvPicPr>
        <p:blipFill>
          <a:blip r:embed="rId3"/>
          <a:stretch>
            <a:fillRect/>
          </a:stretch>
        </p:blipFill>
        <p:spPr>
          <a:xfrm>
            <a:off x="6610733" y="81479"/>
            <a:ext cx="5320443" cy="5370283"/>
          </a:xfrm>
          <a:prstGeom prst="rect">
            <a:avLst/>
          </a:prstGeom>
          <a:effectLst>
            <a:innerShdw blurRad="63500" dist="50800">
              <a:prstClr val="black">
                <a:alpha val="50000"/>
              </a:prstClr>
            </a:innerShdw>
          </a:effectLst>
        </p:spPr>
      </p:pic>
      <p:sp>
        <p:nvSpPr>
          <p:cNvPr id="19" name="Content Placeholder 2">
            <a:extLst>
              <a:ext uri="{FF2B5EF4-FFF2-40B4-BE49-F238E27FC236}">
                <a16:creationId xmlns:a16="http://schemas.microsoft.com/office/drawing/2014/main" id="{C76CBD29-C1F7-094C-9C0A-E160CF47D988}"/>
              </a:ext>
            </a:extLst>
          </p:cNvPr>
          <p:cNvSpPr txBox="1">
            <a:spLocks/>
          </p:cNvSpPr>
          <p:nvPr/>
        </p:nvSpPr>
        <p:spPr>
          <a:xfrm>
            <a:off x="5605567" y="5983726"/>
            <a:ext cx="2488277" cy="3800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400" dirty="0">
                <a:solidFill>
                  <a:schemeClr val="bg1"/>
                </a:solidFill>
                <a:highlight>
                  <a:srgbClr val="808080"/>
                </a:highlight>
                <a:latin typeface="Big Caslon Medium" panose="02000603090000020003" pitchFamily="2" charset="-79"/>
                <a:cs typeface="Big Caslon Medium" panose="02000603090000020003" pitchFamily="2" charset="-79"/>
              </a:rPr>
              <a:t>Top Sub-Groups:</a:t>
            </a:r>
          </a:p>
        </p:txBody>
      </p:sp>
      <p:pic>
        <p:nvPicPr>
          <p:cNvPr id="3080" name="Picture 8" descr="Food lunch meal restaurant vegan vegetables icon - Restaurant">
            <a:extLst>
              <a:ext uri="{FF2B5EF4-FFF2-40B4-BE49-F238E27FC236}">
                <a16:creationId xmlns:a16="http://schemas.microsoft.com/office/drawing/2014/main" id="{FD194D52-5268-554D-9A2E-AE58F57A083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411232" y="5739687"/>
            <a:ext cx="1036834" cy="103683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hrimp - Free food icons">
            <a:extLst>
              <a:ext uri="{FF2B5EF4-FFF2-40B4-BE49-F238E27FC236}">
                <a16:creationId xmlns:a16="http://schemas.microsoft.com/office/drawing/2014/main" id="{DBBE4B4C-C6F7-E94C-9F7F-2C9D7F13ADC5}"/>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234121" y="5739687"/>
            <a:ext cx="1036834" cy="1036834"/>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Wine bottle Icons in SVG, PNG, AI to Download">
            <a:extLst>
              <a:ext uri="{FF2B5EF4-FFF2-40B4-BE49-F238E27FC236}">
                <a16:creationId xmlns:a16="http://schemas.microsoft.com/office/drawing/2014/main" id="{809F8859-7E67-2B46-9081-79942C2C140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0588343" y="5615333"/>
            <a:ext cx="1242667" cy="12426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F1E5D676-ECC9-B545-A4CE-10A7F0476A21}"/>
              </a:ext>
            </a:extLst>
          </p:cNvPr>
          <p:cNvPicPr>
            <a:picLocks noChangeAspect="1"/>
          </p:cNvPicPr>
          <p:nvPr/>
        </p:nvPicPr>
        <p:blipFill>
          <a:blip r:embed="rId7"/>
          <a:stretch>
            <a:fillRect/>
          </a:stretch>
        </p:blipFill>
        <p:spPr>
          <a:xfrm>
            <a:off x="758375" y="2190520"/>
            <a:ext cx="4325340" cy="4585196"/>
          </a:xfrm>
          <a:prstGeom prst="rect">
            <a:avLst/>
          </a:prstGeom>
          <a:effectLst>
            <a:innerShdw blurRad="63500" dist="50800" dir="10800000">
              <a:prstClr val="black">
                <a:alpha val="50000"/>
              </a:prstClr>
            </a:innerShdw>
          </a:effectLst>
        </p:spPr>
      </p:pic>
      <p:sp>
        <p:nvSpPr>
          <p:cNvPr id="27" name="Title 1">
            <a:extLst>
              <a:ext uri="{FF2B5EF4-FFF2-40B4-BE49-F238E27FC236}">
                <a16:creationId xmlns:a16="http://schemas.microsoft.com/office/drawing/2014/main" id="{C15C27C5-9B4E-DF4E-8A0E-72D81C13A346}"/>
              </a:ext>
            </a:extLst>
          </p:cNvPr>
          <p:cNvSpPr txBox="1">
            <a:spLocks/>
          </p:cNvSpPr>
          <p:nvPr/>
        </p:nvSpPr>
        <p:spPr>
          <a:xfrm>
            <a:off x="-90212" y="-115613"/>
            <a:ext cx="2654738" cy="6364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200" dirty="0">
                <a:solidFill>
                  <a:schemeClr val="bg1"/>
                </a:solidFill>
                <a:highlight>
                  <a:srgbClr val="000000"/>
                </a:highlight>
                <a:latin typeface="Andale Mono" panose="020B0509000000000004" pitchFamily="49" charset="0"/>
                <a:ea typeface="KaiTi" panose="02010609060101010101" pitchFamily="49" charset="-122"/>
                <a:cs typeface="ITFDEVANAGARI-BOOK" panose="02000000000000000000" pitchFamily="2" charset="0"/>
              </a:rPr>
              <a:t>Insight #6</a:t>
            </a:r>
            <a:endParaRPr lang="en-IN" sz="3200" b="1" dirty="0">
              <a:latin typeface="Bahnschrift" panose="020B0502040204020203" pitchFamily="34" charset="0"/>
            </a:endParaRPr>
          </a:p>
        </p:txBody>
      </p:sp>
    </p:spTree>
    <p:extLst>
      <p:ext uri="{BB962C8B-B14F-4D97-AF65-F5344CB8AC3E}">
        <p14:creationId xmlns:p14="http://schemas.microsoft.com/office/powerpoint/2010/main" val="2739666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BC6A04-E99D-488D-832E-62836CF308EE}"/>
              </a:ext>
            </a:extLst>
          </p:cNvPr>
          <p:cNvSpPr>
            <a:spLocks noGrp="1"/>
          </p:cNvSpPr>
          <p:nvPr>
            <p:ph idx="1"/>
          </p:nvPr>
        </p:nvSpPr>
        <p:spPr>
          <a:xfrm>
            <a:off x="6978868" y="371187"/>
            <a:ext cx="2654738" cy="1972620"/>
          </a:xfrm>
        </p:spPr>
        <p:txBody>
          <a:bodyPr/>
          <a:lstStyle/>
          <a:p>
            <a:pPr marL="0" indent="0">
              <a:buNone/>
            </a:pP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Shrimp sales </a:t>
            </a:r>
            <a:r>
              <a:rPr lang="en-IN" dirty="0">
                <a:solidFill>
                  <a:srgbClr val="FF0000"/>
                </a:solidFill>
                <a:latin typeface="Big Caslon Medium" panose="02000603090000020003" pitchFamily="2" charset="-79"/>
                <a:cs typeface="Big Caslon Medium" panose="02000603090000020003" pitchFamily="2" charset="-79"/>
              </a:rPr>
              <a:t>drop </a:t>
            </a: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by</a:t>
            </a:r>
            <a:r>
              <a:rPr lang="en-IN" dirty="0">
                <a:solidFill>
                  <a:srgbClr val="FF0000"/>
                </a:solidFill>
                <a:latin typeface="Big Caslon Medium" panose="02000603090000020003" pitchFamily="2" charset="-79"/>
                <a:cs typeface="Big Caslon Medium" panose="02000603090000020003" pitchFamily="2" charset="-79"/>
              </a:rPr>
              <a:t> 75.3%</a:t>
            </a: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 in </a:t>
            </a:r>
            <a:r>
              <a:rPr lang="en-IN" dirty="0">
                <a:latin typeface="Big Caslon Medium" panose="02000603090000020003" pitchFamily="2" charset="-79"/>
                <a:cs typeface="Big Caslon Medium" panose="02000603090000020003" pitchFamily="2" charset="-79"/>
              </a:rPr>
              <a:t>Q4</a:t>
            </a: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 despite good turnover for rest of the year.</a:t>
            </a:r>
          </a:p>
          <a:p>
            <a:pPr marL="0" indent="0">
              <a:buNone/>
            </a:pPr>
            <a:endParaRPr lang="en-IN" dirty="0">
              <a:solidFill>
                <a:schemeClr val="tx1">
                  <a:lumMod val="65000"/>
                  <a:lumOff val="35000"/>
                </a:schemeClr>
              </a:solidFill>
              <a:latin typeface="Big Caslon Medium" panose="02000603090000020003" pitchFamily="2" charset="-79"/>
              <a:cs typeface="Big Caslon Medium" panose="02000603090000020003" pitchFamily="2" charset="-79"/>
            </a:endParaRPr>
          </a:p>
          <a:p>
            <a:pPr marL="0" indent="0">
              <a:buNone/>
            </a:pPr>
            <a:endParaRPr lang="en-IN" dirty="0">
              <a:solidFill>
                <a:schemeClr val="tx1">
                  <a:lumMod val="65000"/>
                  <a:lumOff val="35000"/>
                </a:schemeClr>
              </a:solidFill>
              <a:latin typeface="Big Caslon Medium" panose="02000603090000020003" pitchFamily="2" charset="-79"/>
              <a:cs typeface="Big Caslon Medium" panose="02000603090000020003" pitchFamily="2" charset="-79"/>
            </a:endParaRPr>
          </a:p>
        </p:txBody>
      </p:sp>
      <p:sp>
        <p:nvSpPr>
          <p:cNvPr id="4" name="Title 1">
            <a:extLst>
              <a:ext uri="{FF2B5EF4-FFF2-40B4-BE49-F238E27FC236}">
                <a16:creationId xmlns:a16="http://schemas.microsoft.com/office/drawing/2014/main" id="{9F9C028D-73FA-1743-8EBB-6A014D22B894}"/>
              </a:ext>
            </a:extLst>
          </p:cNvPr>
          <p:cNvSpPr txBox="1">
            <a:spLocks/>
          </p:cNvSpPr>
          <p:nvPr/>
        </p:nvSpPr>
        <p:spPr>
          <a:xfrm>
            <a:off x="-90212" y="-115613"/>
            <a:ext cx="2654738" cy="6364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200" dirty="0">
                <a:solidFill>
                  <a:schemeClr val="bg1"/>
                </a:solidFill>
                <a:highlight>
                  <a:srgbClr val="000000"/>
                </a:highlight>
                <a:latin typeface="Andale Mono" panose="020B0509000000000004" pitchFamily="49" charset="0"/>
                <a:ea typeface="KaiTi" panose="02010609060101010101" pitchFamily="49" charset="-122"/>
                <a:cs typeface="ITFDEVANAGARI-BOOK" panose="02000000000000000000" pitchFamily="2" charset="0"/>
              </a:rPr>
              <a:t>Insight #7</a:t>
            </a:r>
            <a:endParaRPr lang="en-IN" sz="3200" b="1" dirty="0">
              <a:latin typeface="Bahnschrift" panose="020B0502040204020203" pitchFamily="34" charset="0"/>
            </a:endParaRPr>
          </a:p>
        </p:txBody>
      </p:sp>
      <p:pic>
        <p:nvPicPr>
          <p:cNvPr id="2" name="Picture 1">
            <a:extLst>
              <a:ext uri="{FF2B5EF4-FFF2-40B4-BE49-F238E27FC236}">
                <a16:creationId xmlns:a16="http://schemas.microsoft.com/office/drawing/2014/main" id="{DEEE8A92-2FD7-254F-92AF-0B82F5A5E880}"/>
              </a:ext>
            </a:extLst>
          </p:cNvPr>
          <p:cNvPicPr>
            <a:picLocks noChangeAspect="1"/>
          </p:cNvPicPr>
          <p:nvPr/>
        </p:nvPicPr>
        <p:blipFill>
          <a:blip r:embed="rId2"/>
          <a:stretch>
            <a:fillRect/>
          </a:stretch>
        </p:blipFill>
        <p:spPr>
          <a:xfrm>
            <a:off x="904765" y="641780"/>
            <a:ext cx="5716752" cy="1232759"/>
          </a:xfrm>
          <a:prstGeom prst="rect">
            <a:avLst/>
          </a:prstGeom>
          <a:effectLst>
            <a:outerShdw blurRad="50800" dist="38100" dir="18900000" algn="bl" rotWithShape="0">
              <a:prstClr val="black">
                <a:alpha val="40000"/>
              </a:prstClr>
            </a:outerShdw>
          </a:effectLst>
        </p:spPr>
      </p:pic>
      <p:sp>
        <p:nvSpPr>
          <p:cNvPr id="5" name="Rectangle 4">
            <a:extLst>
              <a:ext uri="{FF2B5EF4-FFF2-40B4-BE49-F238E27FC236}">
                <a16:creationId xmlns:a16="http://schemas.microsoft.com/office/drawing/2014/main" id="{42CBD0A6-BDDD-3844-AA63-4F482A6F49B4}"/>
              </a:ext>
            </a:extLst>
          </p:cNvPr>
          <p:cNvSpPr/>
          <p:nvPr/>
        </p:nvSpPr>
        <p:spPr>
          <a:xfrm>
            <a:off x="525517" y="3431628"/>
            <a:ext cx="6096000" cy="2246769"/>
          </a:xfrm>
          <a:prstGeom prst="rect">
            <a:avLst/>
          </a:prstGeom>
          <a:solidFill>
            <a:schemeClr val="accent2">
              <a:lumMod val="40000"/>
              <a:lumOff val="60000"/>
            </a:schemeClr>
          </a:solidFill>
        </p:spPr>
        <p:txBody>
          <a:bodyPr>
            <a:spAutoFit/>
          </a:bodyPr>
          <a:lstStyle/>
          <a:p>
            <a:r>
              <a:rPr lang="en-IN" sz="2000" dirty="0">
                <a:solidFill>
                  <a:schemeClr val="tx1">
                    <a:lumMod val="65000"/>
                    <a:lumOff val="35000"/>
                  </a:schemeClr>
                </a:solidFill>
                <a:latin typeface="Big Caslon Medium" panose="02000603090000020003" pitchFamily="2" charset="-79"/>
                <a:cs typeface="Big Caslon Medium" panose="02000603090000020003" pitchFamily="2" charset="-79"/>
              </a:rPr>
              <a:t>Suggestive Reasons :-</a:t>
            </a:r>
          </a:p>
          <a:p>
            <a:pPr marL="285750" indent="-285750">
              <a:buFont typeface="Arial" panose="020B0604020202020204" pitchFamily="34" charset="0"/>
              <a:buChar char="•"/>
            </a:pPr>
            <a:r>
              <a:rPr lang="en-IN" sz="2000" dirty="0">
                <a:latin typeface="Big Caslon Medium" panose="02000603090000020003" pitchFamily="2" charset="-79"/>
                <a:cs typeface="Big Caslon Medium" panose="02000603090000020003" pitchFamily="2" charset="-79"/>
              </a:rPr>
              <a:t>Seasonal</a:t>
            </a:r>
            <a:r>
              <a:rPr lang="en-IN" sz="2000" dirty="0">
                <a:solidFill>
                  <a:schemeClr val="tx1">
                    <a:lumMod val="65000"/>
                    <a:lumOff val="35000"/>
                  </a:schemeClr>
                </a:solidFill>
                <a:latin typeface="Big Caslon Medium" panose="02000603090000020003" pitchFamily="2" charset="-79"/>
                <a:cs typeface="Big Caslon Medium" panose="02000603090000020003" pitchFamily="2" charset="-79"/>
              </a:rPr>
              <a:t> Product</a:t>
            </a:r>
          </a:p>
          <a:p>
            <a:pPr marL="285750" indent="-285750">
              <a:buFont typeface="Arial" panose="020B0604020202020204" pitchFamily="34" charset="0"/>
              <a:buChar char="•"/>
            </a:pPr>
            <a:r>
              <a:rPr lang="en-IN" sz="2000" dirty="0">
                <a:latin typeface="Big Caslon Medium" panose="02000603090000020003" pitchFamily="2" charset="-79"/>
                <a:cs typeface="Big Caslon Medium" panose="02000603090000020003" pitchFamily="2" charset="-79"/>
              </a:rPr>
              <a:t>Regionally</a:t>
            </a:r>
            <a:r>
              <a:rPr lang="en-IN" sz="2000" dirty="0">
                <a:solidFill>
                  <a:schemeClr val="tx1">
                    <a:lumMod val="65000"/>
                    <a:lumOff val="35000"/>
                  </a:schemeClr>
                </a:solidFill>
                <a:latin typeface="Big Caslon Medium" panose="02000603090000020003" pitchFamily="2" charset="-79"/>
                <a:cs typeface="Big Caslon Medium" panose="02000603090000020003" pitchFamily="2" charset="-79"/>
              </a:rPr>
              <a:t> exclusive product. Reports showing, Shrimp sales are highest in the lake state – </a:t>
            </a:r>
            <a:r>
              <a:rPr lang="en-IN" sz="2000" dirty="0">
                <a:latin typeface="Big Caslon Medium" panose="02000603090000020003" pitchFamily="2" charset="-79"/>
                <a:cs typeface="Big Caslon Medium" panose="02000603090000020003" pitchFamily="2" charset="-79"/>
              </a:rPr>
              <a:t>Michigan</a:t>
            </a:r>
            <a:r>
              <a:rPr lang="en-IN" sz="2000" dirty="0">
                <a:solidFill>
                  <a:schemeClr val="tx1">
                    <a:lumMod val="65000"/>
                    <a:lumOff val="35000"/>
                  </a:schemeClr>
                </a:solidFill>
                <a:latin typeface="Big Caslon Medium" panose="02000603090000020003" pitchFamily="2" charset="-79"/>
                <a:cs typeface="Big Caslon Medium" panose="02000603090000020003" pitchFamily="2" charset="-79"/>
              </a:rPr>
              <a:t>, followed by the West Coast states i.e. </a:t>
            </a:r>
            <a:r>
              <a:rPr lang="en-IN" sz="2000" dirty="0">
                <a:latin typeface="Big Caslon Medium" panose="02000603090000020003" pitchFamily="2" charset="-79"/>
                <a:cs typeface="Big Caslon Medium" panose="02000603090000020003" pitchFamily="2" charset="-79"/>
              </a:rPr>
              <a:t>California</a:t>
            </a:r>
            <a:r>
              <a:rPr lang="en-IN" sz="2000" dirty="0">
                <a:solidFill>
                  <a:schemeClr val="tx1">
                    <a:lumMod val="65000"/>
                    <a:lumOff val="35000"/>
                  </a:schemeClr>
                </a:solidFill>
                <a:latin typeface="Big Caslon Medium" panose="02000603090000020003" pitchFamily="2" charset="-79"/>
                <a:cs typeface="Big Caslon Medium" panose="02000603090000020003" pitchFamily="2" charset="-79"/>
              </a:rPr>
              <a:t> and </a:t>
            </a:r>
            <a:r>
              <a:rPr lang="en-IN" sz="2000" dirty="0">
                <a:latin typeface="Big Caslon Medium" panose="02000603090000020003" pitchFamily="2" charset="-79"/>
                <a:cs typeface="Big Caslon Medium" panose="02000603090000020003" pitchFamily="2" charset="-79"/>
              </a:rPr>
              <a:t>Oregon</a:t>
            </a:r>
            <a:r>
              <a:rPr lang="en-IN" sz="2000" dirty="0">
                <a:solidFill>
                  <a:schemeClr val="tx1">
                    <a:lumMod val="65000"/>
                    <a:lumOff val="35000"/>
                  </a:schemeClr>
                </a:solidFill>
                <a:latin typeface="Big Caslon Medium" panose="02000603090000020003" pitchFamily="2" charset="-79"/>
                <a:cs typeface="Big Caslon Medium" panose="02000603090000020003" pitchFamily="2" charset="-79"/>
              </a:rPr>
              <a:t>. </a:t>
            </a:r>
          </a:p>
          <a:p>
            <a:pPr marL="285750" indent="-285750">
              <a:buFont typeface="Arial" panose="020B0604020202020204" pitchFamily="34" charset="0"/>
              <a:buChar char="•"/>
            </a:pPr>
            <a:r>
              <a:rPr lang="en-IN" sz="2000" dirty="0">
                <a:solidFill>
                  <a:schemeClr val="tx1">
                    <a:lumMod val="65000"/>
                    <a:lumOff val="35000"/>
                  </a:schemeClr>
                </a:solidFill>
                <a:latin typeface="Big Caslon Medium" panose="02000603090000020003" pitchFamily="2" charset="-79"/>
                <a:cs typeface="Big Caslon Medium" panose="02000603090000020003" pitchFamily="2" charset="-79"/>
              </a:rPr>
              <a:t>Similar takeaways for the Seafood category.</a:t>
            </a:r>
          </a:p>
        </p:txBody>
      </p:sp>
      <p:pic>
        <p:nvPicPr>
          <p:cNvPr id="5126" name="Picture 6" descr="Shrimp Shrimp Vector SVG Icon - PNG Repo Free PNG Icons">
            <a:extLst>
              <a:ext uri="{FF2B5EF4-FFF2-40B4-BE49-F238E27FC236}">
                <a16:creationId xmlns:a16="http://schemas.microsoft.com/office/drawing/2014/main" id="{16889878-3B88-DF42-A5F2-FB4BBCDC5E4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780751" y="520851"/>
            <a:ext cx="1184747" cy="11847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EBCDB43-2A1B-7D4B-817E-68F9EE8D80C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21517" y="2464736"/>
            <a:ext cx="5164318" cy="4240177"/>
          </a:xfrm>
          <a:prstGeom prst="rect">
            <a:avLst/>
          </a:prstGeom>
        </p:spPr>
      </p:pic>
    </p:spTree>
    <p:extLst>
      <p:ext uri="{BB962C8B-B14F-4D97-AF65-F5344CB8AC3E}">
        <p14:creationId xmlns:p14="http://schemas.microsoft.com/office/powerpoint/2010/main" val="2978510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D931DB-96CD-3645-9481-DFFA9BE2E584}"/>
              </a:ext>
            </a:extLst>
          </p:cNvPr>
          <p:cNvSpPr txBox="1">
            <a:spLocks/>
          </p:cNvSpPr>
          <p:nvPr/>
        </p:nvSpPr>
        <p:spPr>
          <a:xfrm>
            <a:off x="-90212" y="-115613"/>
            <a:ext cx="2654738" cy="6364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200" dirty="0">
                <a:solidFill>
                  <a:schemeClr val="bg1"/>
                </a:solidFill>
                <a:highlight>
                  <a:srgbClr val="000000"/>
                </a:highlight>
                <a:latin typeface="Andale Mono" panose="020B0509000000000004" pitchFamily="49" charset="0"/>
                <a:ea typeface="KaiTi" panose="02010609060101010101" pitchFamily="49" charset="-122"/>
                <a:cs typeface="ITFDEVANAGARI-BOOK" panose="02000000000000000000" pitchFamily="2" charset="0"/>
              </a:rPr>
              <a:t>Insight #8</a:t>
            </a:r>
            <a:endParaRPr lang="en-IN" sz="3200" b="1" dirty="0">
              <a:latin typeface="Bahnschrift" panose="020B0502040204020203" pitchFamily="34" charset="0"/>
            </a:endParaRPr>
          </a:p>
        </p:txBody>
      </p:sp>
      <p:sp>
        <p:nvSpPr>
          <p:cNvPr id="5" name="Content Placeholder 2">
            <a:extLst>
              <a:ext uri="{FF2B5EF4-FFF2-40B4-BE49-F238E27FC236}">
                <a16:creationId xmlns:a16="http://schemas.microsoft.com/office/drawing/2014/main" id="{08EB70C1-6AD7-C948-8FEC-3CB47830CA07}"/>
              </a:ext>
            </a:extLst>
          </p:cNvPr>
          <p:cNvSpPr txBox="1">
            <a:spLocks/>
          </p:cNvSpPr>
          <p:nvPr/>
        </p:nvSpPr>
        <p:spPr>
          <a:xfrm>
            <a:off x="1152542" y="3687631"/>
            <a:ext cx="2654738" cy="1966935"/>
          </a:xfrm>
          <a:prstGeom prst="rect">
            <a:avLst/>
          </a:prstGeom>
          <a:solidFill>
            <a:schemeClr val="accent2">
              <a:lumMod val="40000"/>
              <a:lumOff val="6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Pasta sales have only </a:t>
            </a:r>
            <a:r>
              <a:rPr lang="en-IN" dirty="0">
                <a:solidFill>
                  <a:schemeClr val="accent6"/>
                </a:solidFill>
                <a:latin typeface="Big Caslon Medium" panose="02000603090000020003" pitchFamily="2" charset="-79"/>
                <a:cs typeface="Big Caslon Medium" panose="02000603090000020003" pitchFamily="2" charset="-79"/>
              </a:rPr>
              <a:t>shot</a:t>
            </a:r>
            <a:r>
              <a:rPr lang="en-IN" dirty="0">
                <a:solidFill>
                  <a:srgbClr val="FF0000"/>
                </a:solidFill>
                <a:latin typeface="Big Caslon Medium" panose="02000603090000020003" pitchFamily="2" charset="-79"/>
                <a:cs typeface="Big Caslon Medium" panose="02000603090000020003" pitchFamily="2" charset="-79"/>
              </a:rPr>
              <a:t> </a:t>
            </a: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up in </a:t>
            </a:r>
            <a:r>
              <a:rPr lang="en-IN" dirty="0">
                <a:latin typeface="Big Caslon Medium" panose="02000603090000020003" pitchFamily="2" charset="-79"/>
                <a:cs typeface="Big Caslon Medium" panose="02000603090000020003" pitchFamily="2" charset="-79"/>
              </a:rPr>
              <a:t>Q4 </a:t>
            </a: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quartile for all the three years.</a:t>
            </a:r>
          </a:p>
          <a:p>
            <a:pPr marL="0" indent="0">
              <a:buFont typeface="Arial" panose="020B0604020202020204" pitchFamily="34" charset="0"/>
              <a:buNone/>
            </a:pPr>
            <a:endParaRPr lang="en-IN" dirty="0">
              <a:solidFill>
                <a:schemeClr val="tx1">
                  <a:lumMod val="65000"/>
                  <a:lumOff val="35000"/>
                </a:schemeClr>
              </a:solidFill>
              <a:latin typeface="Big Caslon Medium" panose="02000603090000020003" pitchFamily="2" charset="-79"/>
              <a:cs typeface="Big Caslon Medium" panose="02000603090000020003" pitchFamily="2" charset="-79"/>
            </a:endParaRPr>
          </a:p>
        </p:txBody>
      </p:sp>
      <p:pic>
        <p:nvPicPr>
          <p:cNvPr id="7" name="Picture 6">
            <a:extLst>
              <a:ext uri="{FF2B5EF4-FFF2-40B4-BE49-F238E27FC236}">
                <a16:creationId xmlns:a16="http://schemas.microsoft.com/office/drawing/2014/main" id="{58A2B955-4E75-1947-BB50-F01E7E0C5D87}"/>
              </a:ext>
            </a:extLst>
          </p:cNvPr>
          <p:cNvPicPr>
            <a:picLocks noChangeAspect="1"/>
          </p:cNvPicPr>
          <p:nvPr/>
        </p:nvPicPr>
        <p:blipFill>
          <a:blip r:embed="rId2"/>
          <a:stretch>
            <a:fillRect/>
          </a:stretch>
        </p:blipFill>
        <p:spPr>
          <a:xfrm>
            <a:off x="2479911" y="692839"/>
            <a:ext cx="7379324" cy="2994792"/>
          </a:xfrm>
          <a:prstGeom prst="rect">
            <a:avLst/>
          </a:prstGeom>
          <a:effectLst>
            <a:outerShdw blurRad="50800" dist="38100" dir="8100000" algn="tr" rotWithShape="0">
              <a:prstClr val="black">
                <a:alpha val="40000"/>
              </a:prstClr>
            </a:outerShdw>
            <a:reflection blurRad="6350" stA="28747" endPos="35000" dir="5400000" sy="-100000" algn="bl" rotWithShape="0"/>
          </a:effectLst>
        </p:spPr>
      </p:pic>
      <p:sp>
        <p:nvSpPr>
          <p:cNvPr id="10" name="Content Placeholder 2">
            <a:extLst>
              <a:ext uri="{FF2B5EF4-FFF2-40B4-BE49-F238E27FC236}">
                <a16:creationId xmlns:a16="http://schemas.microsoft.com/office/drawing/2014/main" id="{7CC9E349-3F6E-5349-A4FF-3525DE5334B3}"/>
              </a:ext>
            </a:extLst>
          </p:cNvPr>
          <p:cNvSpPr txBox="1">
            <a:spLocks/>
          </p:cNvSpPr>
          <p:nvPr/>
        </p:nvSpPr>
        <p:spPr>
          <a:xfrm>
            <a:off x="4421303" y="4198226"/>
            <a:ext cx="3260835" cy="1966935"/>
          </a:xfrm>
          <a:prstGeom prst="rect">
            <a:avLst/>
          </a:prstGeom>
          <a:solidFill>
            <a:schemeClr val="accent2">
              <a:lumMod val="20000"/>
              <a:lumOff val="8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As opposed to contrary, Pasta sales have been overall better </a:t>
            </a:r>
            <a:r>
              <a:rPr lang="en-IN" dirty="0">
                <a:solidFill>
                  <a:schemeClr val="accent6"/>
                </a:solidFill>
                <a:latin typeface="Big Caslon Medium" panose="02000603090000020003" pitchFamily="2" charset="-79"/>
                <a:cs typeface="Big Caslon Medium" panose="02000603090000020003" pitchFamily="2" charset="-79"/>
              </a:rPr>
              <a:t>Internationally</a:t>
            </a: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 rather than the US. </a:t>
            </a:r>
          </a:p>
          <a:p>
            <a:pPr marL="0" indent="0">
              <a:buFont typeface="Arial" panose="020B0604020202020204" pitchFamily="34" charset="0"/>
              <a:buNone/>
            </a:pPr>
            <a:endParaRPr lang="en-IN" dirty="0">
              <a:solidFill>
                <a:schemeClr val="tx1">
                  <a:lumMod val="65000"/>
                  <a:lumOff val="35000"/>
                </a:schemeClr>
              </a:solidFill>
              <a:latin typeface="Big Caslon Medium" panose="02000603090000020003" pitchFamily="2" charset="-79"/>
              <a:cs typeface="Big Caslon Medium" panose="02000603090000020003" pitchFamily="2" charset="-79"/>
            </a:endParaRPr>
          </a:p>
        </p:txBody>
      </p:sp>
      <p:sp>
        <p:nvSpPr>
          <p:cNvPr id="11" name="Content Placeholder 2">
            <a:extLst>
              <a:ext uri="{FF2B5EF4-FFF2-40B4-BE49-F238E27FC236}">
                <a16:creationId xmlns:a16="http://schemas.microsoft.com/office/drawing/2014/main" id="{8B742BEC-9AC9-6845-B1E6-A9A270FA3EAF}"/>
              </a:ext>
            </a:extLst>
          </p:cNvPr>
          <p:cNvSpPr txBox="1">
            <a:spLocks/>
          </p:cNvSpPr>
          <p:nvPr/>
        </p:nvSpPr>
        <p:spPr>
          <a:xfrm>
            <a:off x="8296162" y="3687631"/>
            <a:ext cx="3034862" cy="1966935"/>
          </a:xfrm>
          <a:prstGeom prst="rect">
            <a:avLst/>
          </a:prstGeom>
          <a:solidFill>
            <a:schemeClr val="accent2">
              <a:lumMod val="40000"/>
              <a:lumOff val="6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For US, the </a:t>
            </a:r>
            <a:r>
              <a:rPr lang="en-IN" sz="2400" dirty="0">
                <a:solidFill>
                  <a:schemeClr val="accent6"/>
                </a:solidFill>
                <a:latin typeface="Big Caslon Medium" panose="02000603090000020003" pitchFamily="2" charset="-79"/>
                <a:cs typeface="Big Caslon Medium" panose="02000603090000020003" pitchFamily="2" charset="-79"/>
              </a:rPr>
              <a:t>Central</a:t>
            </a:r>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 region has only seen substantial Pasta sales i.e. the likes of  Kansas, Missouri &amp; Michigan.</a:t>
            </a:r>
          </a:p>
          <a:p>
            <a:pPr marL="0" indent="0">
              <a:buFont typeface="Arial" panose="020B0604020202020204" pitchFamily="34" charset="0"/>
              <a:buNone/>
            </a:pPr>
            <a:endParaRPr lang="en-IN" dirty="0">
              <a:solidFill>
                <a:schemeClr val="tx1">
                  <a:lumMod val="65000"/>
                  <a:lumOff val="35000"/>
                </a:schemeClr>
              </a:solidFill>
              <a:latin typeface="Big Caslon Medium" panose="02000603090000020003" pitchFamily="2" charset="-79"/>
              <a:cs typeface="Big Caslon Medium" panose="02000603090000020003" pitchFamily="2" charset="-79"/>
            </a:endParaRPr>
          </a:p>
        </p:txBody>
      </p:sp>
      <p:pic>
        <p:nvPicPr>
          <p:cNvPr id="2050" name="Picture 2" descr="Spaghetti free vector icons designed by monkik | Unicorn wallpaper cute,  Cute little drawings, Cute easy drawings">
            <a:extLst>
              <a:ext uri="{FF2B5EF4-FFF2-40B4-BE49-F238E27FC236}">
                <a16:creationId xmlns:a16="http://schemas.microsoft.com/office/drawing/2014/main" id="{1E072837-F30D-E343-91DA-017E4070ABC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6820" y="649562"/>
            <a:ext cx="1540673" cy="154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783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0DEACC5-6894-6844-9BF7-41E044191D17}"/>
              </a:ext>
            </a:extLst>
          </p:cNvPr>
          <p:cNvSpPr txBox="1">
            <a:spLocks/>
          </p:cNvSpPr>
          <p:nvPr/>
        </p:nvSpPr>
        <p:spPr>
          <a:xfrm>
            <a:off x="-90212" y="-115613"/>
            <a:ext cx="2654738" cy="6364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200" dirty="0">
                <a:solidFill>
                  <a:schemeClr val="bg1"/>
                </a:solidFill>
                <a:highlight>
                  <a:srgbClr val="000000"/>
                </a:highlight>
                <a:latin typeface="Andale Mono" panose="020B0509000000000004" pitchFamily="49" charset="0"/>
                <a:ea typeface="KaiTi" panose="02010609060101010101" pitchFamily="49" charset="-122"/>
                <a:cs typeface="ITFDEVANAGARI-BOOK" panose="02000000000000000000" pitchFamily="2" charset="0"/>
              </a:rPr>
              <a:t>Insight #9</a:t>
            </a:r>
            <a:endParaRPr lang="en-IN" sz="3200" b="1" dirty="0">
              <a:latin typeface="Bahnschrift" panose="020B0502040204020203" pitchFamily="34" charset="0"/>
            </a:endParaRPr>
          </a:p>
        </p:txBody>
      </p:sp>
      <p:sp>
        <p:nvSpPr>
          <p:cNvPr id="5" name="Content Placeholder 2">
            <a:extLst>
              <a:ext uri="{FF2B5EF4-FFF2-40B4-BE49-F238E27FC236}">
                <a16:creationId xmlns:a16="http://schemas.microsoft.com/office/drawing/2014/main" id="{0E1A72E2-96EA-1742-96EC-2E9EE47A41F5}"/>
              </a:ext>
            </a:extLst>
          </p:cNvPr>
          <p:cNvSpPr txBox="1">
            <a:spLocks/>
          </p:cNvSpPr>
          <p:nvPr/>
        </p:nvSpPr>
        <p:spPr>
          <a:xfrm>
            <a:off x="4151214" y="713203"/>
            <a:ext cx="2654738" cy="2376838"/>
          </a:xfrm>
          <a:prstGeom prst="rect">
            <a:avLst/>
          </a:prstGeom>
          <a:solidFill>
            <a:schemeClr val="accent2">
              <a:lumMod val="40000"/>
              <a:lumOff val="6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Are Muffins consumed only in </a:t>
            </a:r>
            <a:r>
              <a:rPr lang="en-IN" dirty="0">
                <a:latin typeface="Big Caslon Medium" panose="02000603090000020003" pitchFamily="2" charset="-79"/>
                <a:cs typeface="Big Caslon Medium" panose="02000603090000020003" pitchFamily="2" charset="-79"/>
              </a:rPr>
              <a:t>Texas</a:t>
            </a: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 As that’s what suggestive from the sales data. </a:t>
            </a:r>
          </a:p>
          <a:p>
            <a:pPr marL="0" indent="0">
              <a:buFont typeface="Arial" panose="020B0604020202020204" pitchFamily="34" charset="0"/>
              <a:buNone/>
            </a:pPr>
            <a:endParaRPr lang="en-IN" dirty="0">
              <a:solidFill>
                <a:schemeClr val="tx1">
                  <a:lumMod val="65000"/>
                  <a:lumOff val="35000"/>
                </a:schemeClr>
              </a:solidFill>
              <a:latin typeface="Big Caslon Medium" panose="02000603090000020003" pitchFamily="2" charset="-79"/>
              <a:cs typeface="Big Caslon Medium" panose="02000603090000020003" pitchFamily="2" charset="-79"/>
            </a:endParaRPr>
          </a:p>
        </p:txBody>
      </p:sp>
      <p:pic>
        <p:nvPicPr>
          <p:cNvPr id="1026" name="Picture 2" descr="Free Muffin Colored Outline Icon - Available in SVG, PNG, EPS, AI &amp;amp; Icon  fonts">
            <a:extLst>
              <a:ext uri="{FF2B5EF4-FFF2-40B4-BE49-F238E27FC236}">
                <a16:creationId xmlns:a16="http://schemas.microsoft.com/office/drawing/2014/main" id="{94D9E90E-12D9-D144-AD1B-14B11BF8FFD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640475" y="713203"/>
            <a:ext cx="1347245" cy="13472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8B6CA24-C202-8F4B-A413-B1AE43896954}"/>
              </a:ext>
            </a:extLst>
          </p:cNvPr>
          <p:cNvPicPr>
            <a:picLocks noChangeAspect="1"/>
          </p:cNvPicPr>
          <p:nvPr/>
        </p:nvPicPr>
        <p:blipFill>
          <a:blip r:embed="rId3"/>
          <a:stretch>
            <a:fillRect/>
          </a:stretch>
        </p:blipFill>
        <p:spPr>
          <a:xfrm>
            <a:off x="290885" y="4190523"/>
            <a:ext cx="4976059" cy="2428708"/>
          </a:xfrm>
          <a:prstGeom prst="rect">
            <a:avLst/>
          </a:prstGeom>
          <a:effectLst>
            <a:outerShdw blurRad="50800" dist="38100" dir="8100000" algn="tr" rotWithShape="0">
              <a:prstClr val="black">
                <a:alpha val="40000"/>
              </a:prstClr>
            </a:outerShdw>
          </a:effectLst>
        </p:spPr>
      </p:pic>
      <p:sp>
        <p:nvSpPr>
          <p:cNvPr id="8" name="Content Placeholder 2">
            <a:extLst>
              <a:ext uri="{FF2B5EF4-FFF2-40B4-BE49-F238E27FC236}">
                <a16:creationId xmlns:a16="http://schemas.microsoft.com/office/drawing/2014/main" id="{879A5F1E-0312-FA4D-9738-7A373C8D8862}"/>
              </a:ext>
            </a:extLst>
          </p:cNvPr>
          <p:cNvSpPr txBox="1">
            <a:spLocks/>
          </p:cNvSpPr>
          <p:nvPr/>
        </p:nvSpPr>
        <p:spPr>
          <a:xfrm>
            <a:off x="5266944" y="4849687"/>
            <a:ext cx="2654738" cy="1756495"/>
          </a:xfrm>
          <a:prstGeom prst="rect">
            <a:avLst/>
          </a:prstGeom>
          <a:solidFill>
            <a:schemeClr val="accent2">
              <a:lumMod val="40000"/>
              <a:lumOff val="6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Chocolate sales have </a:t>
            </a:r>
            <a:r>
              <a:rPr lang="en-IN" dirty="0">
                <a:solidFill>
                  <a:schemeClr val="accent6">
                    <a:lumMod val="75000"/>
                  </a:schemeClr>
                </a:solidFill>
                <a:latin typeface="Big Caslon Medium" panose="02000603090000020003" pitchFamily="2" charset="-79"/>
                <a:cs typeface="Big Caslon Medium" panose="02000603090000020003" pitchFamily="2" charset="-79"/>
              </a:rPr>
              <a:t>shot</a:t>
            </a: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 up in even quarters (</a:t>
            </a:r>
            <a:r>
              <a:rPr lang="en-IN" dirty="0">
                <a:latin typeface="Big Caslon Medium" panose="02000603090000020003" pitchFamily="2" charset="-79"/>
                <a:cs typeface="Big Caslon Medium" panose="02000603090000020003" pitchFamily="2" charset="-79"/>
              </a:rPr>
              <a:t>Q2</a:t>
            </a: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 &amp; </a:t>
            </a:r>
            <a:r>
              <a:rPr lang="en-IN" dirty="0">
                <a:latin typeface="Big Caslon Medium" panose="02000603090000020003" pitchFamily="2" charset="-79"/>
                <a:cs typeface="Big Caslon Medium" panose="02000603090000020003" pitchFamily="2" charset="-79"/>
              </a:rPr>
              <a:t>Q4</a:t>
            </a: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a:t>
            </a:r>
          </a:p>
        </p:txBody>
      </p:sp>
      <p:pic>
        <p:nvPicPr>
          <p:cNvPr id="1030" name="Picture 6" descr="Chocolate - Free food icons">
            <a:extLst>
              <a:ext uri="{FF2B5EF4-FFF2-40B4-BE49-F238E27FC236}">
                <a16:creationId xmlns:a16="http://schemas.microsoft.com/office/drawing/2014/main" id="{235ACA01-AD00-B643-A5A6-D0C2C4EEE0C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90885" y="2650926"/>
            <a:ext cx="1529204" cy="15292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F8F8B79-3A80-EC4A-B25C-0D12874723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18845" y="357232"/>
            <a:ext cx="5188457" cy="4259996"/>
          </a:xfrm>
          <a:prstGeom prst="rect">
            <a:avLst/>
          </a:prstGeom>
          <a:effectLst>
            <a:outerShdw blurRad="50800" dist="38100" dir="2700000" algn="tl" rotWithShape="0">
              <a:prstClr val="black">
                <a:alpha val="34922"/>
              </a:prstClr>
            </a:outerShdw>
            <a:reflection endPos="0" dist="50800" dir="5400000" sy="-100000" algn="bl" rotWithShape="0"/>
          </a:effectLst>
          <a:scene3d>
            <a:camera prst="perspectiveHeroicExtremeLeftFacing"/>
            <a:lightRig rig="threePt" dir="t"/>
          </a:scene3d>
        </p:spPr>
      </p:pic>
    </p:spTree>
    <p:extLst>
      <p:ext uri="{BB962C8B-B14F-4D97-AF65-F5344CB8AC3E}">
        <p14:creationId xmlns:p14="http://schemas.microsoft.com/office/powerpoint/2010/main" val="308815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BAE3997-E9C8-E34C-80F5-7DC5D42378D2}"/>
              </a:ext>
            </a:extLst>
          </p:cNvPr>
          <p:cNvSpPr txBox="1">
            <a:spLocks/>
          </p:cNvSpPr>
          <p:nvPr/>
        </p:nvSpPr>
        <p:spPr>
          <a:xfrm>
            <a:off x="-90212" y="-115613"/>
            <a:ext cx="3075150" cy="6364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200" dirty="0">
                <a:solidFill>
                  <a:schemeClr val="bg1"/>
                </a:solidFill>
                <a:highlight>
                  <a:srgbClr val="000000"/>
                </a:highlight>
                <a:latin typeface="Andale Mono" panose="020B0509000000000004" pitchFamily="49" charset="0"/>
                <a:ea typeface="KaiTi" panose="02010609060101010101" pitchFamily="49" charset="-122"/>
                <a:cs typeface="ITFDEVANAGARI-BOOK" panose="02000000000000000000" pitchFamily="2" charset="0"/>
              </a:rPr>
              <a:t>Insight #10</a:t>
            </a:r>
            <a:endParaRPr lang="en-IN" sz="3200" b="1" dirty="0">
              <a:latin typeface="Bahnschrift" panose="020B0502040204020203" pitchFamily="34" charset="0"/>
            </a:endParaRPr>
          </a:p>
        </p:txBody>
      </p:sp>
      <p:sp>
        <p:nvSpPr>
          <p:cNvPr id="7" name="Content Placeholder 2">
            <a:extLst>
              <a:ext uri="{FF2B5EF4-FFF2-40B4-BE49-F238E27FC236}">
                <a16:creationId xmlns:a16="http://schemas.microsoft.com/office/drawing/2014/main" id="{8F415C0D-AADA-B84B-BD5B-302D7A553830}"/>
              </a:ext>
            </a:extLst>
          </p:cNvPr>
          <p:cNvSpPr txBox="1">
            <a:spLocks/>
          </p:cNvSpPr>
          <p:nvPr/>
        </p:nvSpPr>
        <p:spPr>
          <a:xfrm>
            <a:off x="420413" y="1623380"/>
            <a:ext cx="4980252" cy="2022126"/>
          </a:xfrm>
          <a:prstGeom prst="rect">
            <a:avLst/>
          </a:prstGeom>
          <a:solidFill>
            <a:schemeClr val="accent2">
              <a:lumMod val="40000"/>
              <a:lumOff val="6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Quick bites or fast food – Pizza, French Fries, Ice Cream, Hot dogs, Hamburger &amp; Soda are overly popular in the </a:t>
            </a:r>
            <a:r>
              <a:rPr lang="en-IN" dirty="0">
                <a:latin typeface="Big Caslon Medium" panose="02000603090000020003" pitchFamily="2" charset="-79"/>
                <a:cs typeface="Big Caslon Medium" panose="02000603090000020003" pitchFamily="2" charset="-79"/>
              </a:rPr>
              <a:t>California Belt</a:t>
            </a: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 and in the state of </a:t>
            </a:r>
            <a:r>
              <a:rPr lang="en-IN" dirty="0">
                <a:latin typeface="Big Caslon Medium" panose="02000603090000020003" pitchFamily="2" charset="-79"/>
                <a:cs typeface="Big Caslon Medium" panose="02000603090000020003" pitchFamily="2" charset="-79"/>
              </a:rPr>
              <a:t>Texas</a:t>
            </a: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 </a:t>
            </a:r>
          </a:p>
          <a:p>
            <a:pPr marL="0" indent="0">
              <a:buFont typeface="Arial" panose="020B0604020202020204" pitchFamily="34" charset="0"/>
              <a:buNone/>
            </a:pPr>
            <a:endParaRPr lang="en-IN" dirty="0">
              <a:solidFill>
                <a:schemeClr val="tx1">
                  <a:lumMod val="65000"/>
                  <a:lumOff val="35000"/>
                </a:schemeClr>
              </a:solidFill>
              <a:latin typeface="Big Caslon Medium" panose="02000603090000020003" pitchFamily="2" charset="-79"/>
              <a:cs typeface="Big Caslon Medium" panose="02000603090000020003" pitchFamily="2" charset="-79"/>
            </a:endParaRPr>
          </a:p>
        </p:txBody>
      </p:sp>
      <p:pic>
        <p:nvPicPr>
          <p:cNvPr id="2054" name="Picture 6" descr="Free Fast food Colored Outline Icon - Available in SVG, PNG, EPS, AI &amp;amp; Icon  fonts">
            <a:extLst>
              <a:ext uri="{FF2B5EF4-FFF2-40B4-BE49-F238E27FC236}">
                <a16:creationId xmlns:a16="http://schemas.microsoft.com/office/drawing/2014/main" id="{67D430DA-C3F1-4E42-9369-F76264D2317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15339" y="-34684"/>
            <a:ext cx="1732097" cy="1732097"/>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C5970ECB-D546-1B43-83D3-AB473AA0191D}"/>
              </a:ext>
            </a:extLst>
          </p:cNvPr>
          <p:cNvSpPr txBox="1">
            <a:spLocks/>
          </p:cNvSpPr>
          <p:nvPr/>
        </p:nvSpPr>
        <p:spPr>
          <a:xfrm>
            <a:off x="420413" y="4314163"/>
            <a:ext cx="4980252" cy="1840913"/>
          </a:xfrm>
          <a:prstGeom prst="rect">
            <a:avLst/>
          </a:prstGeom>
          <a:solidFill>
            <a:schemeClr val="accent2">
              <a:lumMod val="40000"/>
              <a:lumOff val="6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These foods are increasingly popular among the young demographics. </a:t>
            </a:r>
          </a:p>
          <a:p>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Also, the working population prefer the </a:t>
            </a:r>
            <a:r>
              <a:rPr lang="en-IN" sz="2400" dirty="0" err="1">
                <a:solidFill>
                  <a:schemeClr val="tx1">
                    <a:lumMod val="65000"/>
                    <a:lumOff val="35000"/>
                  </a:schemeClr>
                </a:solidFill>
                <a:latin typeface="Big Caslon Medium" panose="02000603090000020003" pitchFamily="2" charset="-79"/>
                <a:cs typeface="Big Caslon Medium" panose="02000603090000020003" pitchFamily="2" charset="-79"/>
              </a:rPr>
              <a:t>grab’n’go</a:t>
            </a:r>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 type of foods in this fast paced world.</a:t>
            </a:r>
          </a:p>
        </p:txBody>
      </p:sp>
      <p:pic>
        <p:nvPicPr>
          <p:cNvPr id="9" name="Picture 8">
            <a:extLst>
              <a:ext uri="{FF2B5EF4-FFF2-40B4-BE49-F238E27FC236}">
                <a16:creationId xmlns:a16="http://schemas.microsoft.com/office/drawing/2014/main" id="{B37AE966-9387-F446-B697-BFD1E1ABA5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00665" y="1017224"/>
            <a:ext cx="6689830" cy="5492702"/>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20138267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849BBC90-5FDF-4ECC-91DD-41A9AF1B60B0}"/>
              </a:ext>
            </a:extLst>
          </p:cNvPr>
          <p:cNvSpPr txBox="1">
            <a:spLocks/>
          </p:cNvSpPr>
          <p:nvPr/>
        </p:nvSpPr>
        <p:spPr>
          <a:xfrm>
            <a:off x="566683" y="1841769"/>
            <a:ext cx="10515600" cy="92993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IN" dirty="0">
              <a:latin typeface="Bahnschrift" panose="020B0502040204020203" pitchFamily="34" charset="0"/>
              <a:cs typeface="Calibri"/>
            </a:endParaRPr>
          </a:p>
        </p:txBody>
      </p:sp>
      <p:sp>
        <p:nvSpPr>
          <p:cNvPr id="7" name="Title 1">
            <a:extLst>
              <a:ext uri="{FF2B5EF4-FFF2-40B4-BE49-F238E27FC236}">
                <a16:creationId xmlns:a16="http://schemas.microsoft.com/office/drawing/2014/main" id="{8ADCF51C-36D6-0846-BEC9-0B2B76F9678E}"/>
              </a:ext>
            </a:extLst>
          </p:cNvPr>
          <p:cNvSpPr txBox="1">
            <a:spLocks/>
          </p:cNvSpPr>
          <p:nvPr/>
        </p:nvSpPr>
        <p:spPr>
          <a:xfrm>
            <a:off x="130503" y="107635"/>
            <a:ext cx="5166711" cy="6364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200" dirty="0">
                <a:solidFill>
                  <a:schemeClr val="bg1"/>
                </a:solidFill>
                <a:highlight>
                  <a:srgbClr val="000000"/>
                </a:highlight>
                <a:latin typeface="Andale Mono" panose="020B0509000000000004" pitchFamily="49" charset="0"/>
                <a:ea typeface="KaiTi" panose="02010609060101010101" pitchFamily="49" charset="-122"/>
                <a:cs typeface="ITFDEVANAGARI-BOOK" panose="02000000000000000000" pitchFamily="2" charset="0"/>
              </a:rPr>
              <a:t>Additional Inputs</a:t>
            </a:r>
            <a:endParaRPr lang="en-IN" sz="3200" b="1" dirty="0">
              <a:latin typeface="Bahnschrift" panose="020B0502040204020203" pitchFamily="34" charset="0"/>
            </a:endParaRPr>
          </a:p>
        </p:txBody>
      </p:sp>
      <p:pic>
        <p:nvPicPr>
          <p:cNvPr id="5" name="Picture 4">
            <a:extLst>
              <a:ext uri="{FF2B5EF4-FFF2-40B4-BE49-F238E27FC236}">
                <a16:creationId xmlns:a16="http://schemas.microsoft.com/office/drawing/2014/main" id="{AAEB6A5F-02C1-CD49-A341-A6C5861A10B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09159" y="744099"/>
            <a:ext cx="7452338" cy="5071265"/>
          </a:xfrm>
          <a:prstGeom prst="rect">
            <a:avLst/>
          </a:prstGeom>
        </p:spPr>
      </p:pic>
      <p:sp>
        <p:nvSpPr>
          <p:cNvPr id="8" name="Content Placeholder 2">
            <a:extLst>
              <a:ext uri="{FF2B5EF4-FFF2-40B4-BE49-F238E27FC236}">
                <a16:creationId xmlns:a16="http://schemas.microsoft.com/office/drawing/2014/main" id="{2A650329-37DE-9A4D-A202-28147919572A}"/>
              </a:ext>
            </a:extLst>
          </p:cNvPr>
          <p:cNvSpPr txBox="1">
            <a:spLocks/>
          </p:cNvSpPr>
          <p:nvPr/>
        </p:nvSpPr>
        <p:spPr>
          <a:xfrm>
            <a:off x="440559" y="1348289"/>
            <a:ext cx="4172979" cy="3862884"/>
          </a:xfrm>
          <a:prstGeom prst="rect">
            <a:avLst/>
          </a:prstGeom>
          <a:solidFill>
            <a:schemeClr val="accent2">
              <a:lumMod val="40000"/>
              <a:lumOff val="6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Trained the sales margin data for the past three years i.e. 2007, 2008 &amp; 2009 in </a:t>
            </a:r>
            <a:r>
              <a:rPr lang="en-IN" sz="2400" b="1" dirty="0">
                <a:solidFill>
                  <a:schemeClr val="tx1">
                    <a:lumMod val="65000"/>
                    <a:lumOff val="35000"/>
                  </a:schemeClr>
                </a:solidFill>
                <a:latin typeface="Big Caslon Medium" panose="02000603090000020003" pitchFamily="2" charset="-79"/>
                <a:cs typeface="Big Caslon Medium" panose="02000603090000020003" pitchFamily="2" charset="-79"/>
              </a:rPr>
              <a:t>Python</a:t>
            </a:r>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a:t>
            </a:r>
          </a:p>
          <a:p>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 Used </a:t>
            </a:r>
            <a:r>
              <a:rPr lang="en-IN" sz="2400" dirty="0">
                <a:solidFill>
                  <a:schemeClr val="accent6"/>
                </a:solidFill>
                <a:latin typeface="Big Caslon Medium" panose="02000603090000020003" pitchFamily="2" charset="-79"/>
                <a:cs typeface="Big Caslon Medium" panose="02000603090000020003" pitchFamily="2" charset="-79"/>
              </a:rPr>
              <a:t>Random Forrest </a:t>
            </a:r>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&amp; </a:t>
            </a:r>
            <a:r>
              <a:rPr lang="en-IN" sz="2400" dirty="0">
                <a:solidFill>
                  <a:schemeClr val="accent6"/>
                </a:solidFill>
                <a:latin typeface="Big Caslon Medium" panose="02000603090000020003" pitchFamily="2" charset="-79"/>
                <a:cs typeface="Big Caslon Medium" panose="02000603090000020003" pitchFamily="2" charset="-79"/>
              </a:rPr>
              <a:t>XG Boost Regressor </a:t>
            </a:r>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and ensembled to fit the data;</a:t>
            </a:r>
          </a:p>
          <a:p>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And predicted the </a:t>
            </a:r>
            <a:r>
              <a:rPr lang="en-IN" sz="2400" b="1" dirty="0">
                <a:solidFill>
                  <a:schemeClr val="tx1">
                    <a:lumMod val="65000"/>
                    <a:lumOff val="35000"/>
                  </a:schemeClr>
                </a:solidFill>
                <a:latin typeface="Big Caslon Medium" panose="02000603090000020003" pitchFamily="2" charset="-79"/>
                <a:cs typeface="Big Caslon Medium" panose="02000603090000020003" pitchFamily="2" charset="-79"/>
              </a:rPr>
              <a:t>Sales Margin data</a:t>
            </a:r>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 for the year </a:t>
            </a:r>
            <a:r>
              <a:rPr lang="en-IN" sz="2400" dirty="0">
                <a:solidFill>
                  <a:srgbClr val="C00000"/>
                </a:solidFill>
                <a:latin typeface="Big Caslon Medium" panose="02000603090000020003" pitchFamily="2" charset="-79"/>
                <a:cs typeface="Big Caslon Medium" panose="02000603090000020003" pitchFamily="2" charset="-79"/>
              </a:rPr>
              <a:t>2010</a:t>
            </a:r>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a:t>
            </a:r>
          </a:p>
          <a:p>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The data obtained is plotted on </a:t>
            </a:r>
            <a:r>
              <a:rPr lang="en-IN" sz="2400" b="1" dirty="0">
                <a:solidFill>
                  <a:schemeClr val="tx1">
                    <a:lumMod val="65000"/>
                    <a:lumOff val="35000"/>
                  </a:schemeClr>
                </a:solidFill>
                <a:latin typeface="Big Caslon Medium" panose="02000603090000020003" pitchFamily="2" charset="-79"/>
                <a:cs typeface="Big Caslon Medium" panose="02000603090000020003" pitchFamily="2" charset="-79"/>
              </a:rPr>
              <a:t>Tableau</a:t>
            </a:r>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a:t>
            </a:r>
          </a:p>
        </p:txBody>
      </p:sp>
      <p:sp>
        <p:nvSpPr>
          <p:cNvPr id="9" name="Rectangle 8">
            <a:extLst>
              <a:ext uri="{FF2B5EF4-FFF2-40B4-BE49-F238E27FC236}">
                <a16:creationId xmlns:a16="http://schemas.microsoft.com/office/drawing/2014/main" id="{C9D9EB05-BEE9-B64D-BF9A-4D44F4AE80F1}"/>
              </a:ext>
            </a:extLst>
          </p:cNvPr>
          <p:cNvSpPr/>
          <p:nvPr/>
        </p:nvSpPr>
        <p:spPr>
          <a:xfrm>
            <a:off x="2312276" y="6627168"/>
            <a:ext cx="9879724" cy="230832"/>
          </a:xfrm>
          <a:prstGeom prst="rect">
            <a:avLst/>
          </a:prstGeom>
        </p:spPr>
        <p:txBody>
          <a:bodyPr wrap="square">
            <a:spAutoFit/>
          </a:bodyPr>
          <a:lstStyle/>
          <a:p>
            <a:r>
              <a:rPr lang="en-US" sz="900" b="1" dirty="0"/>
              <a:t>Note</a:t>
            </a:r>
            <a:r>
              <a:rPr lang="en-US" sz="900" dirty="0"/>
              <a:t>:  This is a prediction result obtained from regression models, so it can differ from exact data. The Python script of the model trained with the predicted outputs are uploaded on the drive link on slide 4.</a:t>
            </a:r>
          </a:p>
        </p:txBody>
      </p:sp>
    </p:spTree>
    <p:extLst>
      <p:ext uri="{BB962C8B-B14F-4D97-AF65-F5344CB8AC3E}">
        <p14:creationId xmlns:p14="http://schemas.microsoft.com/office/powerpoint/2010/main" val="2860404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A3671F-CF06-1241-90C5-A68781E86E9C}"/>
              </a:ext>
            </a:extLst>
          </p:cNvPr>
          <p:cNvSpPr txBox="1">
            <a:spLocks/>
          </p:cNvSpPr>
          <p:nvPr/>
        </p:nvSpPr>
        <p:spPr>
          <a:xfrm>
            <a:off x="130503" y="107635"/>
            <a:ext cx="5166711" cy="6364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200" dirty="0">
                <a:solidFill>
                  <a:schemeClr val="bg1"/>
                </a:solidFill>
                <a:highlight>
                  <a:srgbClr val="000000"/>
                </a:highlight>
                <a:latin typeface="Andale Mono" panose="020B0509000000000004" pitchFamily="49" charset="0"/>
                <a:ea typeface="KaiTi" panose="02010609060101010101" pitchFamily="49" charset="-122"/>
                <a:cs typeface="ITFDEVANAGARI-BOOK" panose="02000000000000000000" pitchFamily="2" charset="0"/>
              </a:rPr>
              <a:t>Tools/Softwares Used</a:t>
            </a:r>
            <a:endParaRPr lang="en-IN" sz="3200" b="1" dirty="0">
              <a:latin typeface="Bahnschrift" panose="020B0502040204020203" pitchFamily="34" charset="0"/>
            </a:endParaRPr>
          </a:p>
        </p:txBody>
      </p:sp>
      <p:pic>
        <p:nvPicPr>
          <p:cNvPr id="11266" name="Picture 2" descr="Microsoft Excel 2019 icon in Color Style">
            <a:extLst>
              <a:ext uri="{FF2B5EF4-FFF2-40B4-BE49-F238E27FC236}">
                <a16:creationId xmlns:a16="http://schemas.microsoft.com/office/drawing/2014/main" id="{C6F2DE13-69F9-6741-AFD3-818DCF0CEDC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892083" y="3183379"/>
            <a:ext cx="2021489" cy="202148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DF647D7A-95ED-7846-9DC2-BD9E7191E0AB}"/>
              </a:ext>
            </a:extLst>
          </p:cNvPr>
          <p:cNvSpPr>
            <a:spLocks noGrp="1"/>
          </p:cNvSpPr>
          <p:nvPr>
            <p:ph idx="1"/>
          </p:nvPr>
        </p:nvSpPr>
        <p:spPr>
          <a:xfrm>
            <a:off x="1039650" y="1230102"/>
            <a:ext cx="2775606" cy="1117119"/>
          </a:xfrm>
        </p:spPr>
        <p:txBody>
          <a:bodyPr/>
          <a:lstStyle/>
          <a:p>
            <a:pPr marL="0" indent="0">
              <a:buNone/>
            </a:pPr>
            <a:r>
              <a:rPr lang="en-IN" b="1" dirty="0">
                <a:solidFill>
                  <a:schemeClr val="tx1">
                    <a:lumMod val="75000"/>
                    <a:lumOff val="25000"/>
                  </a:schemeClr>
                </a:solidFill>
                <a:latin typeface="Big Caslon Medium" panose="02000603090000020003" pitchFamily="2" charset="-79"/>
                <a:cs typeface="Big Caslon Medium" panose="02000603090000020003" pitchFamily="2" charset="-79"/>
              </a:rPr>
              <a:t>Data Cleaning,        Pre-processing  &amp; Querying</a:t>
            </a:r>
            <a:endParaRPr lang="en-IN" b="1" dirty="0">
              <a:solidFill>
                <a:schemeClr val="tx1">
                  <a:lumMod val="75000"/>
                  <a:lumOff val="25000"/>
                </a:schemeClr>
              </a:solidFill>
              <a:latin typeface="BIG CASLON MEDIUM" panose="02000603090000020003" pitchFamily="2" charset="-79"/>
              <a:cs typeface="BIG CASLON MEDIUM" panose="02000603090000020003" pitchFamily="2" charset="-79"/>
            </a:endParaRPr>
          </a:p>
        </p:txBody>
      </p:sp>
      <p:sp>
        <p:nvSpPr>
          <p:cNvPr id="8" name="Content Placeholder 2">
            <a:extLst>
              <a:ext uri="{FF2B5EF4-FFF2-40B4-BE49-F238E27FC236}">
                <a16:creationId xmlns:a16="http://schemas.microsoft.com/office/drawing/2014/main" id="{2E7A3944-4442-DB40-93A8-39FEE6BA35DC}"/>
              </a:ext>
            </a:extLst>
          </p:cNvPr>
          <p:cNvSpPr txBox="1">
            <a:spLocks/>
          </p:cNvSpPr>
          <p:nvPr/>
        </p:nvSpPr>
        <p:spPr>
          <a:xfrm>
            <a:off x="3815256" y="1527897"/>
            <a:ext cx="1067674" cy="5215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4800" b="1" dirty="0">
                <a:solidFill>
                  <a:schemeClr val="tx1">
                    <a:lumMod val="75000"/>
                    <a:lumOff val="25000"/>
                  </a:schemeClr>
                </a:solidFill>
                <a:latin typeface="BIG CASLON MEDIUM" panose="02000603090000020003" pitchFamily="2" charset="-79"/>
                <a:cs typeface="BIG CASLON MEDIUM" panose="02000603090000020003" pitchFamily="2" charset="-79"/>
                <a:sym typeface="Wingdings" pitchFamily="2" charset="2"/>
              </a:rPr>
              <a:t></a:t>
            </a:r>
            <a:endParaRPr lang="en-IN" sz="4800" b="1" dirty="0">
              <a:solidFill>
                <a:schemeClr val="tx1">
                  <a:lumMod val="75000"/>
                  <a:lumOff val="25000"/>
                </a:schemeClr>
              </a:solidFill>
              <a:latin typeface="BIG CASLON MEDIUM" panose="02000603090000020003" pitchFamily="2" charset="-79"/>
              <a:cs typeface="BIG CASLON MEDIUM" panose="02000603090000020003" pitchFamily="2" charset="-79"/>
            </a:endParaRPr>
          </a:p>
        </p:txBody>
      </p:sp>
      <p:pic>
        <p:nvPicPr>
          <p:cNvPr id="11268" name="Picture 4" descr="Project Jupyter - Wikipedia">
            <a:extLst>
              <a:ext uri="{FF2B5EF4-FFF2-40B4-BE49-F238E27FC236}">
                <a16:creationId xmlns:a16="http://schemas.microsoft.com/office/drawing/2014/main" id="{5F9FDB5C-BF46-0846-A495-7DB7B8C9714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882930" y="868183"/>
            <a:ext cx="1920321" cy="222586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ow to create NumPy arrays from scratch? | by Tanu N Prabhu | Towards Data  Science">
            <a:extLst>
              <a:ext uri="{FF2B5EF4-FFF2-40B4-BE49-F238E27FC236}">
                <a16:creationId xmlns:a16="http://schemas.microsoft.com/office/drawing/2014/main" id="{1D2FF58E-9B69-2C4C-9A01-FE3C4F06378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038860" y="1067194"/>
            <a:ext cx="3388608" cy="1355443"/>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What is Pandas?">
            <a:extLst>
              <a:ext uri="{FF2B5EF4-FFF2-40B4-BE49-F238E27FC236}">
                <a16:creationId xmlns:a16="http://schemas.microsoft.com/office/drawing/2014/main" id="{BA350CD7-4734-5D4D-93C2-A1A90D2260C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449465" y="1078125"/>
            <a:ext cx="2636126" cy="1555746"/>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4D91F24A-E29F-7E4C-829F-A104F6F99EE2}"/>
              </a:ext>
            </a:extLst>
          </p:cNvPr>
          <p:cNvSpPr txBox="1">
            <a:spLocks/>
          </p:cNvSpPr>
          <p:nvPr/>
        </p:nvSpPr>
        <p:spPr>
          <a:xfrm>
            <a:off x="1039650" y="3294257"/>
            <a:ext cx="2575909" cy="15709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b="1" dirty="0">
                <a:solidFill>
                  <a:schemeClr val="tx1">
                    <a:lumMod val="75000"/>
                    <a:lumOff val="25000"/>
                  </a:schemeClr>
                </a:solidFill>
                <a:latin typeface="Big Caslon Medium" panose="02000603090000020003" pitchFamily="2" charset="-79"/>
                <a:cs typeface="Big Caslon Medium" panose="02000603090000020003" pitchFamily="2" charset="-79"/>
              </a:rPr>
              <a:t>Data Visualization &amp; plots and Dashboard</a:t>
            </a:r>
            <a:endParaRPr lang="en-IN" b="1" dirty="0">
              <a:solidFill>
                <a:schemeClr val="tx1">
                  <a:lumMod val="75000"/>
                  <a:lumOff val="25000"/>
                </a:schemeClr>
              </a:solidFill>
              <a:latin typeface="BIG CASLON MEDIUM" panose="02000603090000020003" pitchFamily="2" charset="-79"/>
              <a:cs typeface="BIG CASLON MEDIUM" panose="02000603090000020003" pitchFamily="2" charset="-79"/>
            </a:endParaRPr>
          </a:p>
        </p:txBody>
      </p:sp>
      <p:sp>
        <p:nvSpPr>
          <p:cNvPr id="15" name="Content Placeholder 2">
            <a:extLst>
              <a:ext uri="{FF2B5EF4-FFF2-40B4-BE49-F238E27FC236}">
                <a16:creationId xmlns:a16="http://schemas.microsoft.com/office/drawing/2014/main" id="{EB4F385B-F60B-A347-B419-1804A857B8C8}"/>
              </a:ext>
            </a:extLst>
          </p:cNvPr>
          <p:cNvSpPr txBox="1">
            <a:spLocks/>
          </p:cNvSpPr>
          <p:nvPr/>
        </p:nvSpPr>
        <p:spPr>
          <a:xfrm>
            <a:off x="3800589" y="3818947"/>
            <a:ext cx="1067674" cy="5215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4800" b="1" dirty="0">
                <a:solidFill>
                  <a:schemeClr val="tx1">
                    <a:lumMod val="75000"/>
                    <a:lumOff val="25000"/>
                  </a:schemeClr>
                </a:solidFill>
                <a:latin typeface="BIG CASLON MEDIUM" panose="02000603090000020003" pitchFamily="2" charset="-79"/>
                <a:cs typeface="BIG CASLON MEDIUM" panose="02000603090000020003" pitchFamily="2" charset="-79"/>
                <a:sym typeface="Wingdings" pitchFamily="2" charset="2"/>
              </a:rPr>
              <a:t></a:t>
            </a:r>
            <a:endParaRPr lang="en-IN" sz="4800" b="1" dirty="0">
              <a:solidFill>
                <a:schemeClr val="tx1">
                  <a:lumMod val="75000"/>
                  <a:lumOff val="25000"/>
                </a:schemeClr>
              </a:solidFill>
              <a:latin typeface="BIG CASLON MEDIUM" panose="02000603090000020003" pitchFamily="2" charset="-79"/>
              <a:cs typeface="BIG CASLON MEDIUM" panose="02000603090000020003" pitchFamily="2" charset="-79"/>
            </a:endParaRPr>
          </a:p>
        </p:txBody>
      </p:sp>
      <p:pic>
        <p:nvPicPr>
          <p:cNvPr id="11276" name="Picture 12">
            <a:extLst>
              <a:ext uri="{FF2B5EF4-FFF2-40B4-BE49-F238E27FC236}">
                <a16:creationId xmlns:a16="http://schemas.microsoft.com/office/drawing/2014/main" id="{0F57FC02-DEDA-1F47-AAC0-65CD5E55D80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135672" y="3729442"/>
            <a:ext cx="4489002" cy="929364"/>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DDC4F322-0007-D84F-936C-E410F69B183B}"/>
              </a:ext>
            </a:extLst>
          </p:cNvPr>
          <p:cNvSpPr txBox="1">
            <a:spLocks/>
          </p:cNvSpPr>
          <p:nvPr/>
        </p:nvSpPr>
        <p:spPr>
          <a:xfrm>
            <a:off x="1039649" y="5602490"/>
            <a:ext cx="2575909" cy="11478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b="1" dirty="0">
                <a:solidFill>
                  <a:schemeClr val="tx1">
                    <a:lumMod val="75000"/>
                    <a:lumOff val="25000"/>
                  </a:schemeClr>
                </a:solidFill>
                <a:latin typeface="Big Caslon Medium" panose="02000603090000020003" pitchFamily="2" charset="-79"/>
                <a:cs typeface="Big Caslon Medium" panose="02000603090000020003" pitchFamily="2" charset="-79"/>
              </a:rPr>
              <a:t>Prediction Model</a:t>
            </a:r>
            <a:endParaRPr lang="en-IN" b="1" dirty="0">
              <a:solidFill>
                <a:schemeClr val="tx1">
                  <a:lumMod val="75000"/>
                  <a:lumOff val="25000"/>
                </a:schemeClr>
              </a:solidFill>
              <a:latin typeface="BIG CASLON MEDIUM" panose="02000603090000020003" pitchFamily="2" charset="-79"/>
              <a:cs typeface="BIG CASLON MEDIUM" panose="02000603090000020003" pitchFamily="2" charset="-79"/>
            </a:endParaRPr>
          </a:p>
        </p:txBody>
      </p:sp>
      <p:sp>
        <p:nvSpPr>
          <p:cNvPr id="13" name="Content Placeholder 2">
            <a:extLst>
              <a:ext uri="{FF2B5EF4-FFF2-40B4-BE49-F238E27FC236}">
                <a16:creationId xmlns:a16="http://schemas.microsoft.com/office/drawing/2014/main" id="{24F641EF-8AAA-9546-BF56-B6A850D4702E}"/>
              </a:ext>
            </a:extLst>
          </p:cNvPr>
          <p:cNvSpPr txBox="1">
            <a:spLocks/>
          </p:cNvSpPr>
          <p:nvPr/>
        </p:nvSpPr>
        <p:spPr>
          <a:xfrm>
            <a:off x="3815256" y="5659764"/>
            <a:ext cx="1067674" cy="5215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4800" b="1" dirty="0">
                <a:solidFill>
                  <a:schemeClr val="tx1">
                    <a:lumMod val="75000"/>
                    <a:lumOff val="25000"/>
                  </a:schemeClr>
                </a:solidFill>
                <a:latin typeface="BIG CASLON MEDIUM" panose="02000603090000020003" pitchFamily="2" charset="-79"/>
                <a:cs typeface="BIG CASLON MEDIUM" panose="02000603090000020003" pitchFamily="2" charset="-79"/>
                <a:sym typeface="Wingdings" pitchFamily="2" charset="2"/>
              </a:rPr>
              <a:t></a:t>
            </a:r>
            <a:endParaRPr lang="en-IN" sz="4800" b="1" dirty="0">
              <a:solidFill>
                <a:schemeClr val="tx1">
                  <a:lumMod val="75000"/>
                  <a:lumOff val="25000"/>
                </a:schemeClr>
              </a:solidFill>
              <a:latin typeface="BIG CASLON MEDIUM" panose="02000603090000020003" pitchFamily="2" charset="-79"/>
              <a:cs typeface="BIG CASLON MEDIUM" panose="02000603090000020003" pitchFamily="2" charset="-79"/>
            </a:endParaRPr>
          </a:p>
        </p:txBody>
      </p:sp>
      <p:pic>
        <p:nvPicPr>
          <p:cNvPr id="1026" name="Picture 2">
            <a:extLst>
              <a:ext uri="{FF2B5EF4-FFF2-40B4-BE49-F238E27FC236}">
                <a16:creationId xmlns:a16="http://schemas.microsoft.com/office/drawing/2014/main" id="{6A86D79E-B3FE-4948-AEB8-7F8EF6E9DA2D}"/>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868263" y="5357824"/>
            <a:ext cx="2348186" cy="126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758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1A3671F-CF06-1241-90C5-A68781E86E9C}"/>
              </a:ext>
            </a:extLst>
          </p:cNvPr>
          <p:cNvSpPr txBox="1">
            <a:spLocks/>
          </p:cNvSpPr>
          <p:nvPr/>
        </p:nvSpPr>
        <p:spPr>
          <a:xfrm>
            <a:off x="6879531" y="2700314"/>
            <a:ext cx="5815901" cy="12937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7200" dirty="0">
                <a:solidFill>
                  <a:schemeClr val="bg1"/>
                </a:solidFill>
                <a:highlight>
                  <a:srgbClr val="000000"/>
                </a:highlight>
                <a:latin typeface="Andale Mono" panose="020B0509000000000004" pitchFamily="49" charset="0"/>
                <a:ea typeface="KaiTi" panose="02010609060101010101" pitchFamily="49" charset="-122"/>
                <a:cs typeface="ITFDEVANAGARI-BOOK" panose="02000000000000000000" pitchFamily="2" charset="0"/>
              </a:rPr>
              <a:t>Thank You</a:t>
            </a:r>
            <a:endParaRPr lang="en-IN" sz="7200" b="1" dirty="0">
              <a:latin typeface="Bahnschrift" panose="020B0502040204020203" pitchFamily="34" charset="0"/>
            </a:endParaRPr>
          </a:p>
        </p:txBody>
      </p:sp>
    </p:spTree>
    <p:extLst>
      <p:ext uri="{BB962C8B-B14F-4D97-AF65-F5344CB8AC3E}">
        <p14:creationId xmlns:p14="http://schemas.microsoft.com/office/powerpoint/2010/main" val="2927719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3690D00-BD71-4A0F-9F2C-B5AAE7CB63B5}"/>
              </a:ext>
            </a:extLst>
          </p:cNvPr>
          <p:cNvSpPr txBox="1">
            <a:spLocks/>
          </p:cNvSpPr>
          <p:nvPr/>
        </p:nvSpPr>
        <p:spPr>
          <a:xfrm>
            <a:off x="533947" y="180474"/>
            <a:ext cx="6986736" cy="13305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5400" b="1" dirty="0">
                <a:latin typeface="Bahnschrift" panose="020B0502040204020203" pitchFamily="34" charset="0"/>
              </a:rPr>
              <a:t>Decode Encode</a:t>
            </a:r>
          </a:p>
        </p:txBody>
      </p:sp>
      <p:sp>
        <p:nvSpPr>
          <p:cNvPr id="10" name="Subtitle 2">
            <a:extLst>
              <a:ext uri="{FF2B5EF4-FFF2-40B4-BE49-F238E27FC236}">
                <a16:creationId xmlns:a16="http://schemas.microsoft.com/office/drawing/2014/main" id="{FC5DC1AA-881C-44AF-9701-60E10D53D2AE}"/>
              </a:ext>
            </a:extLst>
          </p:cNvPr>
          <p:cNvSpPr txBox="1">
            <a:spLocks/>
          </p:cNvSpPr>
          <p:nvPr/>
        </p:nvSpPr>
        <p:spPr>
          <a:xfrm>
            <a:off x="431309" y="1349902"/>
            <a:ext cx="9577005" cy="1927573"/>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solidFill>
                  <a:schemeClr val="bg1"/>
                </a:solidFill>
                <a:highlight>
                  <a:srgbClr val="000000"/>
                </a:highlight>
                <a:latin typeface="Andale Mono" panose="020B0509000000000004" pitchFamily="49" charset="0"/>
                <a:ea typeface="KaiTi" panose="02010609060101010101" pitchFamily="49" charset="-122"/>
                <a:cs typeface="ITFDEVANAGARI-BOOK" panose="02000000000000000000" pitchFamily="2" charset="0"/>
              </a:rPr>
              <a:t>Jadavpur University</a:t>
            </a:r>
          </a:p>
          <a:p>
            <a:r>
              <a:rPr lang="en-IN" dirty="0">
                <a:solidFill>
                  <a:schemeClr val="bg1"/>
                </a:solidFill>
                <a:highlight>
                  <a:srgbClr val="000000"/>
                </a:highlight>
                <a:latin typeface="Andale Mono" panose="020B0509000000000004" pitchFamily="49" charset="0"/>
              </a:rPr>
              <a:t>Class of 2018-2022</a:t>
            </a:r>
          </a:p>
          <a:p>
            <a:pPr marL="0" indent="0" algn="ctr">
              <a:buNone/>
            </a:pPr>
            <a:endParaRPr lang="en-IN" b="1" dirty="0">
              <a:highlight>
                <a:srgbClr val="C0C0C0"/>
              </a:highlight>
              <a:latin typeface="Bahnschrift" panose="020B0502040204020203" pitchFamily="34" charset="0"/>
            </a:endParaRPr>
          </a:p>
          <a:p>
            <a:pPr marL="0" indent="0" algn="ctr">
              <a:buNone/>
            </a:pPr>
            <a:r>
              <a:rPr lang="en-IN" b="1" dirty="0">
                <a:latin typeface="BIG CASLON MEDIUM" panose="02000603090000020003" pitchFamily="2" charset="-79"/>
                <a:cs typeface="BIG CASLON MEDIUM" panose="02000603090000020003" pitchFamily="2" charset="-79"/>
              </a:rPr>
              <a:t>	   </a:t>
            </a:r>
            <a:r>
              <a:rPr lang="en-IN" dirty="0">
                <a:highlight>
                  <a:srgbClr val="C0C0C0"/>
                </a:highlight>
                <a:latin typeface="Big Caslon Medium" panose="02000603090000020003" pitchFamily="2" charset="-79"/>
                <a:cs typeface="Big Caslon Medium" panose="02000603090000020003" pitchFamily="2" charset="-79"/>
              </a:rPr>
              <a:t>Team Members</a:t>
            </a:r>
          </a:p>
        </p:txBody>
      </p:sp>
      <p:sp>
        <p:nvSpPr>
          <p:cNvPr id="5" name="Google Shape;3499;p56">
            <a:extLst>
              <a:ext uri="{FF2B5EF4-FFF2-40B4-BE49-F238E27FC236}">
                <a16:creationId xmlns:a16="http://schemas.microsoft.com/office/drawing/2014/main" id="{2BDC1399-70DC-44B1-8E0C-107E8DB021D7}"/>
              </a:ext>
            </a:extLst>
          </p:cNvPr>
          <p:cNvSpPr txBox="1">
            <a:spLocks/>
          </p:cNvSpPr>
          <p:nvPr/>
        </p:nvSpPr>
        <p:spPr>
          <a:xfrm>
            <a:off x="615017" y="5659617"/>
            <a:ext cx="2817845" cy="660247"/>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2000" dirty="0">
                <a:solidFill>
                  <a:schemeClr val="bg1"/>
                </a:solidFill>
                <a:highlight>
                  <a:srgbClr val="000000"/>
                </a:highlight>
                <a:latin typeface="Bahnschrift" panose="020B0502040204020203" pitchFamily="34" charset="0"/>
                <a:ea typeface="Apple Symbols" panose="02000000000000000000" pitchFamily="2" charset="-79"/>
                <a:cs typeface="Apple Symbols" panose="02000000000000000000" pitchFamily="2" charset="-79"/>
              </a:rPr>
              <a:t>Manish Kumar Ghora</a:t>
            </a:r>
          </a:p>
          <a:p>
            <a:pPr algn="ctr">
              <a:spcBef>
                <a:spcPts val="0"/>
              </a:spcBef>
            </a:pPr>
            <a:r>
              <a:rPr lang="en-IN" sz="2000" dirty="0">
                <a:latin typeface="Bahnschrift" panose="020B0502040204020203" pitchFamily="34" charset="0"/>
                <a:ea typeface="Apple Symbols" panose="02000000000000000000" pitchFamily="2" charset="-79"/>
                <a:cs typeface="Apple Symbols" panose="02000000000000000000" pitchFamily="2" charset="-79"/>
              </a:rPr>
              <a:t>Chemical Engg </a:t>
            </a:r>
          </a:p>
        </p:txBody>
      </p:sp>
      <p:sp>
        <p:nvSpPr>
          <p:cNvPr id="7" name="Google Shape;3499;p56">
            <a:extLst>
              <a:ext uri="{FF2B5EF4-FFF2-40B4-BE49-F238E27FC236}">
                <a16:creationId xmlns:a16="http://schemas.microsoft.com/office/drawing/2014/main" id="{9D111C00-0CF4-4D7C-920A-D51237966F2F}"/>
              </a:ext>
            </a:extLst>
          </p:cNvPr>
          <p:cNvSpPr txBox="1">
            <a:spLocks/>
          </p:cNvSpPr>
          <p:nvPr/>
        </p:nvSpPr>
        <p:spPr>
          <a:xfrm>
            <a:off x="3728528" y="5659617"/>
            <a:ext cx="1989900" cy="535167"/>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2000" dirty="0">
                <a:solidFill>
                  <a:schemeClr val="bg1"/>
                </a:solidFill>
                <a:highlight>
                  <a:srgbClr val="000000"/>
                </a:highlight>
                <a:latin typeface="Bahnschrift" panose="020B0502040204020203" pitchFamily="34" charset="0"/>
              </a:rPr>
              <a:t>Ayush Patwa</a:t>
            </a:r>
          </a:p>
          <a:p>
            <a:pPr algn="ctr">
              <a:spcBef>
                <a:spcPts val="0"/>
              </a:spcBef>
            </a:pPr>
            <a:r>
              <a:rPr lang="en-IN" sz="2000" dirty="0">
                <a:latin typeface="Bahnschrift" panose="020B0502040204020203" pitchFamily="34" charset="0"/>
                <a:ea typeface="Apple Symbols" panose="02000000000000000000" pitchFamily="2" charset="-79"/>
                <a:cs typeface="Apple Symbols" panose="02000000000000000000" pitchFamily="2" charset="-79"/>
              </a:rPr>
              <a:t>Chemical Engg</a:t>
            </a:r>
          </a:p>
        </p:txBody>
      </p:sp>
      <p:sp>
        <p:nvSpPr>
          <p:cNvPr id="15" name="Google Shape;3499;p56">
            <a:extLst>
              <a:ext uri="{FF2B5EF4-FFF2-40B4-BE49-F238E27FC236}">
                <a16:creationId xmlns:a16="http://schemas.microsoft.com/office/drawing/2014/main" id="{01B24587-E090-4163-B424-84DDB7F1BCA2}"/>
              </a:ext>
            </a:extLst>
          </p:cNvPr>
          <p:cNvSpPr txBox="1">
            <a:spLocks/>
          </p:cNvSpPr>
          <p:nvPr/>
        </p:nvSpPr>
        <p:spPr>
          <a:xfrm>
            <a:off x="6534150" y="5659617"/>
            <a:ext cx="1989900" cy="535167"/>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2000" dirty="0">
                <a:solidFill>
                  <a:schemeClr val="bg1"/>
                </a:solidFill>
                <a:highlight>
                  <a:srgbClr val="000000"/>
                </a:highlight>
                <a:latin typeface="Bahnschrift" panose="020B0502040204020203" pitchFamily="34" charset="0"/>
              </a:rPr>
              <a:t>Rahul Singha</a:t>
            </a:r>
          </a:p>
          <a:p>
            <a:pPr algn="ctr">
              <a:spcBef>
                <a:spcPts val="0"/>
              </a:spcBef>
            </a:pPr>
            <a:r>
              <a:rPr lang="en-IN" sz="2000" dirty="0">
                <a:latin typeface="Bahnschrift" panose="020B0502040204020203" pitchFamily="34" charset="0"/>
                <a:ea typeface="Apple Symbols" panose="02000000000000000000" pitchFamily="2" charset="-79"/>
                <a:cs typeface="Apple Symbols" panose="02000000000000000000" pitchFamily="2" charset="-79"/>
              </a:rPr>
              <a:t>Chemical Engg</a:t>
            </a:r>
          </a:p>
        </p:txBody>
      </p:sp>
      <p:sp>
        <p:nvSpPr>
          <p:cNvPr id="17" name="Google Shape;3499;p56">
            <a:extLst>
              <a:ext uri="{FF2B5EF4-FFF2-40B4-BE49-F238E27FC236}">
                <a16:creationId xmlns:a16="http://schemas.microsoft.com/office/drawing/2014/main" id="{D0C5A6EF-EAA3-42C1-B069-D02D863C4727}"/>
              </a:ext>
            </a:extLst>
          </p:cNvPr>
          <p:cNvSpPr txBox="1">
            <a:spLocks/>
          </p:cNvSpPr>
          <p:nvPr/>
        </p:nvSpPr>
        <p:spPr>
          <a:xfrm>
            <a:off x="9115381" y="5659617"/>
            <a:ext cx="1989900" cy="535167"/>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IN" sz="2000" dirty="0">
                <a:solidFill>
                  <a:schemeClr val="bg1"/>
                </a:solidFill>
                <a:highlight>
                  <a:srgbClr val="000000"/>
                </a:highlight>
                <a:latin typeface="Bahnschrift" panose="020B0502040204020203" pitchFamily="34" charset="0"/>
              </a:rPr>
              <a:t>Rishav Panda</a:t>
            </a:r>
          </a:p>
          <a:p>
            <a:pPr algn="ctr">
              <a:spcBef>
                <a:spcPts val="0"/>
              </a:spcBef>
            </a:pPr>
            <a:r>
              <a:rPr lang="en-IN" sz="2000" dirty="0">
                <a:latin typeface="Bahnschrift" panose="020B0502040204020203" pitchFamily="34" charset="0"/>
                <a:ea typeface="Apple Symbols" panose="02000000000000000000" pitchFamily="2" charset="-79"/>
                <a:cs typeface="Apple Symbols" panose="02000000000000000000" pitchFamily="2" charset="-79"/>
              </a:rPr>
              <a:t>Chemical Engg</a:t>
            </a:r>
          </a:p>
        </p:txBody>
      </p:sp>
      <p:pic>
        <p:nvPicPr>
          <p:cNvPr id="11" name="Picture 10">
            <a:extLst>
              <a:ext uri="{FF2B5EF4-FFF2-40B4-BE49-F238E27FC236}">
                <a16:creationId xmlns:a16="http://schemas.microsoft.com/office/drawing/2014/main" id="{EF3EF339-B92F-40A4-A8DD-1FC3FBCC56B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35698" y="3452740"/>
            <a:ext cx="1975614" cy="2061652"/>
          </a:xfrm>
          <a:prstGeom prst="flowChartConnector">
            <a:avLst/>
          </a:prstGeom>
        </p:spPr>
      </p:pic>
      <p:pic>
        <p:nvPicPr>
          <p:cNvPr id="13" name="Picture 12">
            <a:extLst>
              <a:ext uri="{FF2B5EF4-FFF2-40B4-BE49-F238E27FC236}">
                <a16:creationId xmlns:a16="http://schemas.microsoft.com/office/drawing/2014/main" id="{774E6B23-A10D-4509-B289-770886494D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802998" y="3452739"/>
            <a:ext cx="2061153" cy="2055359"/>
          </a:xfrm>
          <a:prstGeom prst="flowChartConnector">
            <a:avLst/>
          </a:prstGeom>
        </p:spPr>
      </p:pic>
      <p:pic>
        <p:nvPicPr>
          <p:cNvPr id="21" name="Picture 20">
            <a:extLst>
              <a:ext uri="{FF2B5EF4-FFF2-40B4-BE49-F238E27FC236}">
                <a16:creationId xmlns:a16="http://schemas.microsoft.com/office/drawing/2014/main" id="{DBBE212D-B108-4FAE-B4D8-0248B73024F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115381" y="3428997"/>
            <a:ext cx="2061153" cy="2079098"/>
          </a:xfrm>
          <a:prstGeom prst="flowChartConnector">
            <a:avLst/>
          </a:prstGeom>
        </p:spPr>
      </p:pic>
      <p:pic>
        <p:nvPicPr>
          <p:cNvPr id="23" name="Picture 22">
            <a:extLst>
              <a:ext uri="{FF2B5EF4-FFF2-40B4-BE49-F238E27FC236}">
                <a16:creationId xmlns:a16="http://schemas.microsoft.com/office/drawing/2014/main" id="{1A8895CC-A162-4422-97E0-C17F274777C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48926" y="3452739"/>
            <a:ext cx="2061153" cy="2061652"/>
          </a:xfrm>
          <a:prstGeom prst="flowChartConnector">
            <a:avLst/>
          </a:prstGeom>
        </p:spPr>
      </p:pic>
    </p:spTree>
    <p:extLst>
      <p:ext uri="{BB962C8B-B14F-4D97-AF65-F5344CB8AC3E}">
        <p14:creationId xmlns:p14="http://schemas.microsoft.com/office/powerpoint/2010/main" val="366388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32B5C6F0-EECD-4B55-8730-419C9B1403ED}"/>
              </a:ext>
            </a:extLst>
          </p:cNvPr>
          <p:cNvSpPr txBox="1">
            <a:spLocks/>
          </p:cNvSpPr>
          <p:nvPr/>
        </p:nvSpPr>
        <p:spPr>
          <a:xfrm>
            <a:off x="2753711" y="1332207"/>
            <a:ext cx="6138042" cy="458871"/>
          </a:xfrm>
          <a:prstGeom prst="rect">
            <a:avLst/>
          </a:prstGeom>
          <a:solidFill>
            <a:schemeClr val="bg2">
              <a:lumMod val="75000"/>
            </a:schemeClr>
          </a:solidFill>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2800" dirty="0">
                <a:solidFill>
                  <a:schemeClr val="tx1">
                    <a:lumMod val="95000"/>
                    <a:lumOff val="5000"/>
                  </a:schemeClr>
                </a:solidFill>
                <a:latin typeface="Big Caslon Medium" panose="02000603090000020003" pitchFamily="2" charset="-79"/>
                <a:cs typeface="Big Caslon Medium" panose="02000603090000020003" pitchFamily="2" charset="-79"/>
              </a:rPr>
              <a:t>Past Experiences / Achievements             </a:t>
            </a:r>
          </a:p>
        </p:txBody>
      </p:sp>
      <p:pic>
        <p:nvPicPr>
          <p:cNvPr id="7" name="Picture 6">
            <a:extLst>
              <a:ext uri="{FF2B5EF4-FFF2-40B4-BE49-F238E27FC236}">
                <a16:creationId xmlns:a16="http://schemas.microsoft.com/office/drawing/2014/main" id="{DB0E9C03-4F05-664B-AD0A-CE27A760F46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3738" y="4783439"/>
            <a:ext cx="5244662" cy="1464989"/>
          </a:xfrm>
          <a:prstGeom prst="rect">
            <a:avLst/>
          </a:prstGeom>
        </p:spPr>
      </p:pic>
      <p:pic>
        <p:nvPicPr>
          <p:cNvPr id="9" name="Picture 8">
            <a:extLst>
              <a:ext uri="{FF2B5EF4-FFF2-40B4-BE49-F238E27FC236}">
                <a16:creationId xmlns:a16="http://schemas.microsoft.com/office/drawing/2014/main" id="{2CB6F2D3-C85D-A046-963B-897B8DFD614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93587" y="1875161"/>
            <a:ext cx="3182836" cy="2522723"/>
          </a:xfrm>
          <a:prstGeom prst="rect">
            <a:avLst/>
          </a:prstGeom>
        </p:spPr>
      </p:pic>
      <p:sp>
        <p:nvSpPr>
          <p:cNvPr id="2" name="Title 1">
            <a:extLst>
              <a:ext uri="{FF2B5EF4-FFF2-40B4-BE49-F238E27FC236}">
                <a16:creationId xmlns:a16="http://schemas.microsoft.com/office/drawing/2014/main" id="{D69B0406-3E3F-402E-A7B9-C721B9FC6AEC}"/>
              </a:ext>
            </a:extLst>
          </p:cNvPr>
          <p:cNvSpPr>
            <a:spLocks noGrp="1"/>
          </p:cNvSpPr>
          <p:nvPr>
            <p:ph type="ctrTitle"/>
          </p:nvPr>
        </p:nvSpPr>
        <p:spPr>
          <a:xfrm>
            <a:off x="366549" y="152539"/>
            <a:ext cx="3259520" cy="894522"/>
          </a:xfrm>
        </p:spPr>
        <p:txBody>
          <a:bodyPr/>
          <a:lstStyle/>
          <a:p>
            <a:pPr algn="l"/>
            <a:r>
              <a:rPr lang="en-IN" sz="4400" dirty="0">
                <a:solidFill>
                  <a:schemeClr val="bg1"/>
                </a:solidFill>
                <a:highlight>
                  <a:srgbClr val="000000"/>
                </a:highlight>
                <a:latin typeface="Andale Mono" panose="020B0509000000000004" pitchFamily="49" charset="0"/>
                <a:ea typeface="KaiTi" panose="02010609060101010101" pitchFamily="49" charset="-122"/>
                <a:cs typeface="ITFDEVANAGARI-BOOK" panose="02000000000000000000" pitchFamily="2" charset="0"/>
              </a:rPr>
              <a:t>About Us</a:t>
            </a:r>
          </a:p>
        </p:txBody>
      </p:sp>
      <p:pic>
        <p:nvPicPr>
          <p:cNvPr id="4098" name="Picture 2" descr="The Hult Prize 2020 Challenge">
            <a:extLst>
              <a:ext uri="{FF2B5EF4-FFF2-40B4-BE49-F238E27FC236}">
                <a16:creationId xmlns:a16="http://schemas.microsoft.com/office/drawing/2014/main" id="{BB80B35F-A7A5-AB4E-95C0-42C48025473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63903" y="2357836"/>
            <a:ext cx="4253421" cy="171104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B InBev Maverick 2.0 organized by AB InBev">
            <a:extLst>
              <a:ext uri="{FF2B5EF4-FFF2-40B4-BE49-F238E27FC236}">
                <a16:creationId xmlns:a16="http://schemas.microsoft.com/office/drawing/2014/main" id="{DE6BC4D6-64D3-BC42-960B-123BB4B830E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800193" y="4803157"/>
            <a:ext cx="4981904" cy="1445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08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2340A4B9-324E-46ED-AE4A-6E777AC6D1BA}"/>
              </a:ext>
            </a:extLst>
          </p:cNvPr>
          <p:cNvSpPr txBox="1">
            <a:spLocks/>
          </p:cNvSpPr>
          <p:nvPr/>
        </p:nvSpPr>
        <p:spPr>
          <a:xfrm>
            <a:off x="522890" y="1851517"/>
            <a:ext cx="10515600" cy="877615"/>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IN" dirty="0">
              <a:cs typeface="Calibri"/>
            </a:endParaRPr>
          </a:p>
        </p:txBody>
      </p:sp>
      <p:pic>
        <p:nvPicPr>
          <p:cNvPr id="9" name="slide2" descr="Sales Dashboard">
            <a:extLst>
              <a:ext uri="{FF2B5EF4-FFF2-40B4-BE49-F238E27FC236}">
                <a16:creationId xmlns:a16="http://schemas.microsoft.com/office/drawing/2014/main" id="{FB770FB5-01AD-9546-9820-A2DD0B7539D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507381"/>
          </a:xfrm>
          <a:prstGeom prst="rect">
            <a:avLst/>
          </a:prstGeom>
        </p:spPr>
      </p:pic>
      <p:sp>
        <p:nvSpPr>
          <p:cNvPr id="10" name="Title 1">
            <a:extLst>
              <a:ext uri="{FF2B5EF4-FFF2-40B4-BE49-F238E27FC236}">
                <a16:creationId xmlns:a16="http://schemas.microsoft.com/office/drawing/2014/main" id="{0194F4D9-F57E-0D4F-8D5F-541564C962CF}"/>
              </a:ext>
            </a:extLst>
          </p:cNvPr>
          <p:cNvSpPr txBox="1">
            <a:spLocks/>
          </p:cNvSpPr>
          <p:nvPr/>
        </p:nvSpPr>
        <p:spPr>
          <a:xfrm>
            <a:off x="9246477" y="6390290"/>
            <a:ext cx="3344780" cy="52454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400" dirty="0">
                <a:solidFill>
                  <a:schemeClr val="bg1"/>
                </a:solidFill>
                <a:highlight>
                  <a:srgbClr val="000000"/>
                </a:highlight>
                <a:latin typeface="Andale Mono" panose="020B0509000000000004" pitchFamily="49" charset="0"/>
                <a:ea typeface="KaiTi" panose="02010609060101010101" pitchFamily="49" charset="-122"/>
                <a:cs typeface="ITFDEVANAGARI-BOOK" panose="02000000000000000000" pitchFamily="2" charset="0"/>
              </a:rPr>
              <a:t>Dashboard</a:t>
            </a:r>
          </a:p>
        </p:txBody>
      </p:sp>
      <p:sp>
        <p:nvSpPr>
          <p:cNvPr id="6" name="TextBox 5">
            <a:extLst>
              <a:ext uri="{FF2B5EF4-FFF2-40B4-BE49-F238E27FC236}">
                <a16:creationId xmlns:a16="http://schemas.microsoft.com/office/drawing/2014/main" id="{2331E40F-058F-4E4D-9D64-CAB53C3D016F}"/>
              </a:ext>
            </a:extLst>
          </p:cNvPr>
          <p:cNvSpPr txBox="1"/>
          <p:nvPr/>
        </p:nvSpPr>
        <p:spPr>
          <a:xfrm>
            <a:off x="1082567" y="6507381"/>
            <a:ext cx="2094185" cy="369332"/>
          </a:xfrm>
          <a:prstGeom prst="rect">
            <a:avLst/>
          </a:prstGeom>
          <a:noFill/>
        </p:spPr>
        <p:txBody>
          <a:bodyPr wrap="square" rtlCol="0">
            <a:spAutoFit/>
          </a:bodyPr>
          <a:lstStyle/>
          <a:p>
            <a:r>
              <a:rPr lang="en-US" dirty="0">
                <a:solidFill>
                  <a:schemeClr val="bg1"/>
                </a:solidFill>
                <a:highlight>
                  <a:srgbClr val="000000"/>
                </a:highlight>
              </a:rPr>
              <a:t>Link: </a:t>
            </a:r>
            <a:r>
              <a:rPr lang="en-US" dirty="0">
                <a:highlight>
                  <a:srgbClr val="000000"/>
                </a:highlight>
                <a:hlinkClick r:id="rId4"/>
              </a:rPr>
              <a:t>Drive Link here</a:t>
            </a:r>
            <a:r>
              <a:rPr lang="en-US" dirty="0">
                <a:highlight>
                  <a:srgbClr val="000000"/>
                </a:highlight>
              </a:rPr>
              <a:t>   </a:t>
            </a:r>
            <a:r>
              <a:rPr lang="en-US" dirty="0">
                <a:solidFill>
                  <a:schemeClr val="bg1"/>
                </a:solidFill>
                <a:highlight>
                  <a:srgbClr val="000000"/>
                </a:highlight>
              </a:rPr>
              <a:t> </a:t>
            </a:r>
            <a:endParaRPr lang="en-US" dirty="0">
              <a:highlight>
                <a:srgbClr val="000000"/>
              </a:highlight>
            </a:endParaRPr>
          </a:p>
        </p:txBody>
      </p:sp>
    </p:spTree>
    <p:extLst>
      <p:ext uri="{BB962C8B-B14F-4D97-AF65-F5344CB8AC3E}">
        <p14:creationId xmlns:p14="http://schemas.microsoft.com/office/powerpoint/2010/main" val="2159103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descr="Sales Quantity Dashboard ">
            <a:extLst>
              <a:ext uri="{FF2B5EF4-FFF2-40B4-BE49-F238E27FC236}">
                <a16:creationId xmlns:a16="http://schemas.microsoft.com/office/drawing/2014/main" id="{FEBFFBDA-DE6A-4117-99D1-9EFDA12B7CB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673"/>
            <a:ext cx="12192000" cy="6504230"/>
          </a:xfrm>
          <a:prstGeom prst="rect">
            <a:avLst/>
          </a:prstGeom>
        </p:spPr>
      </p:pic>
      <p:sp>
        <p:nvSpPr>
          <p:cNvPr id="3" name="Title 1">
            <a:extLst>
              <a:ext uri="{FF2B5EF4-FFF2-40B4-BE49-F238E27FC236}">
                <a16:creationId xmlns:a16="http://schemas.microsoft.com/office/drawing/2014/main" id="{6F1F3922-34D3-8344-8286-AE7C8677014A}"/>
              </a:ext>
            </a:extLst>
          </p:cNvPr>
          <p:cNvSpPr txBox="1">
            <a:spLocks/>
          </p:cNvSpPr>
          <p:nvPr/>
        </p:nvSpPr>
        <p:spPr>
          <a:xfrm>
            <a:off x="9246477" y="6390290"/>
            <a:ext cx="3344780" cy="524543"/>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sz="4400" dirty="0">
                <a:solidFill>
                  <a:schemeClr val="bg1"/>
                </a:solidFill>
                <a:highlight>
                  <a:srgbClr val="000000"/>
                </a:highlight>
                <a:latin typeface="Andale Mono" panose="020B0509000000000004" pitchFamily="49" charset="0"/>
                <a:ea typeface="KaiTi" panose="02010609060101010101" pitchFamily="49" charset="-122"/>
                <a:cs typeface="ITFDEVANAGARI-BOOK" panose="02000000000000000000" pitchFamily="2" charset="0"/>
              </a:rPr>
              <a:t>Dashboard</a:t>
            </a:r>
          </a:p>
        </p:txBody>
      </p:sp>
    </p:spTree>
    <p:extLst>
      <p:ext uri="{BB962C8B-B14F-4D97-AF65-F5344CB8AC3E}">
        <p14:creationId xmlns:p14="http://schemas.microsoft.com/office/powerpoint/2010/main" val="24049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737F48D-98B8-480B-9D65-82C97D3893B4}"/>
              </a:ext>
            </a:extLst>
          </p:cNvPr>
          <p:cNvSpPr txBox="1">
            <a:spLocks/>
          </p:cNvSpPr>
          <p:nvPr/>
        </p:nvSpPr>
        <p:spPr>
          <a:xfrm>
            <a:off x="-90213" y="-115613"/>
            <a:ext cx="3883513" cy="6364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200" dirty="0">
                <a:solidFill>
                  <a:schemeClr val="bg1"/>
                </a:solidFill>
                <a:highlight>
                  <a:srgbClr val="000000"/>
                </a:highlight>
                <a:latin typeface="Andale Mono" panose="020B0509000000000004" pitchFamily="49" charset="0"/>
                <a:ea typeface="KaiTi" panose="02010609060101010101" pitchFamily="49" charset="-122"/>
                <a:cs typeface="ITFDEVANAGARI-BOOK" panose="02000000000000000000" pitchFamily="2" charset="0"/>
              </a:rPr>
              <a:t>Insight #1</a:t>
            </a:r>
            <a:endParaRPr lang="en-IN" sz="3200" b="1" dirty="0">
              <a:latin typeface="Bahnschrift" panose="020B0502040204020203" pitchFamily="34" charset="0"/>
            </a:endParaRPr>
          </a:p>
        </p:txBody>
      </p:sp>
      <p:sp>
        <p:nvSpPr>
          <p:cNvPr id="8" name="Content Placeholder 2">
            <a:extLst>
              <a:ext uri="{FF2B5EF4-FFF2-40B4-BE49-F238E27FC236}">
                <a16:creationId xmlns:a16="http://schemas.microsoft.com/office/drawing/2014/main" id="{3BB3D8E2-60B8-49B3-81C5-F402B440A5BF}"/>
              </a:ext>
            </a:extLst>
          </p:cNvPr>
          <p:cNvSpPr txBox="1">
            <a:spLocks/>
          </p:cNvSpPr>
          <p:nvPr/>
        </p:nvSpPr>
        <p:spPr>
          <a:xfrm>
            <a:off x="540407" y="2311296"/>
            <a:ext cx="10515600" cy="3214944"/>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IN" dirty="0">
              <a:solidFill>
                <a:schemeClr val="accent1"/>
              </a:solidFill>
              <a:cs typeface="Calibri"/>
            </a:endParaRPr>
          </a:p>
          <a:p>
            <a:pPr algn="l"/>
            <a:endParaRPr lang="en-IN" dirty="0">
              <a:solidFill>
                <a:schemeClr val="accent1"/>
              </a:solidFill>
              <a:cs typeface="Calibri"/>
            </a:endParaRPr>
          </a:p>
        </p:txBody>
      </p:sp>
      <p:pic>
        <p:nvPicPr>
          <p:cNvPr id="4" name="Picture 3">
            <a:extLst>
              <a:ext uri="{FF2B5EF4-FFF2-40B4-BE49-F238E27FC236}">
                <a16:creationId xmlns:a16="http://schemas.microsoft.com/office/drawing/2014/main" id="{F03B2BB6-7F9C-2C46-84B3-E8260A6AF9E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02219" y="222068"/>
            <a:ext cx="1380255" cy="1380255"/>
          </a:xfrm>
          <a:prstGeom prst="rect">
            <a:avLst/>
          </a:prstGeom>
        </p:spPr>
      </p:pic>
      <p:sp>
        <p:nvSpPr>
          <p:cNvPr id="5" name="Rectangle 4">
            <a:extLst>
              <a:ext uri="{FF2B5EF4-FFF2-40B4-BE49-F238E27FC236}">
                <a16:creationId xmlns:a16="http://schemas.microsoft.com/office/drawing/2014/main" id="{C3244092-6D32-6745-A31D-F3C770544761}"/>
              </a:ext>
            </a:extLst>
          </p:cNvPr>
          <p:cNvSpPr/>
          <p:nvPr/>
        </p:nvSpPr>
        <p:spPr>
          <a:xfrm>
            <a:off x="4388887" y="1574732"/>
            <a:ext cx="6445905" cy="954107"/>
          </a:xfrm>
          <a:prstGeom prst="rect">
            <a:avLst/>
          </a:prstGeom>
          <a:solidFill>
            <a:schemeClr val="accent2">
              <a:lumMod val="40000"/>
              <a:lumOff val="60000"/>
            </a:schemeClr>
          </a:solidFill>
        </p:spPr>
        <p:txBody>
          <a:bodyPr wrap="square">
            <a:spAutoFit/>
          </a:bodyPr>
          <a:lstStyle/>
          <a:p>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ABC Inc. has it’s highest consumer base in </a:t>
            </a:r>
            <a:r>
              <a:rPr lang="en-IN" sz="2800" b="1" i="1" dirty="0">
                <a:solidFill>
                  <a:schemeClr val="tx1">
                    <a:lumMod val="65000"/>
                    <a:lumOff val="35000"/>
                  </a:schemeClr>
                </a:solidFill>
                <a:latin typeface="BIG CASLON MEDIUM" panose="02000603090000020003" pitchFamily="2" charset="-79"/>
                <a:cs typeface="BIG CASLON MEDIUM" panose="02000603090000020003" pitchFamily="2" charset="-79"/>
              </a:rPr>
              <a:t>USA</a:t>
            </a:r>
          </a:p>
          <a:p>
            <a:pPr algn="ctr"/>
            <a:r>
              <a:rPr lang="en-IN" sz="2800" dirty="0">
                <a:solidFill>
                  <a:schemeClr val="tx1">
                    <a:lumMod val="65000"/>
                    <a:lumOff val="35000"/>
                  </a:schemeClr>
                </a:solidFill>
                <a:latin typeface="Big Caslon Medium" panose="02000603090000020003" pitchFamily="2" charset="-79"/>
                <a:cs typeface="Big Caslon Medium" panose="02000603090000020003" pitchFamily="2" charset="-79"/>
              </a:rPr>
              <a:t>With </a:t>
            </a:r>
            <a:r>
              <a:rPr lang="en-IN" sz="2800" b="1" dirty="0">
                <a:latin typeface="BIG CASLON MEDIUM" panose="02000603090000020003" pitchFamily="2" charset="-79"/>
                <a:cs typeface="BIG CASLON MEDIUM" panose="02000603090000020003" pitchFamily="2" charset="-79"/>
              </a:rPr>
              <a:t>55.89%</a:t>
            </a:r>
            <a:r>
              <a:rPr lang="en-IN" sz="2800" b="1" dirty="0">
                <a:solidFill>
                  <a:schemeClr val="tx1">
                    <a:lumMod val="65000"/>
                    <a:lumOff val="35000"/>
                  </a:schemeClr>
                </a:solidFill>
                <a:latin typeface="BIG CASLON MEDIUM" panose="02000603090000020003" pitchFamily="2" charset="-79"/>
                <a:cs typeface="BIG CASLON MEDIUM" panose="02000603090000020003" pitchFamily="2" charset="-79"/>
              </a:rPr>
              <a:t> </a:t>
            </a:r>
            <a:r>
              <a:rPr lang="en-IN" sz="2800" dirty="0">
                <a:solidFill>
                  <a:schemeClr val="tx1">
                    <a:lumMod val="65000"/>
                    <a:lumOff val="35000"/>
                  </a:schemeClr>
                </a:solidFill>
                <a:latin typeface="Big Caslon Medium" panose="02000603090000020003" pitchFamily="2" charset="-79"/>
                <a:cs typeface="Big Caslon Medium" panose="02000603090000020003" pitchFamily="2" charset="-79"/>
              </a:rPr>
              <a:t>share in overall sales.</a:t>
            </a:r>
          </a:p>
        </p:txBody>
      </p:sp>
      <p:pic>
        <p:nvPicPr>
          <p:cNvPr id="10" name="Picture 9">
            <a:extLst>
              <a:ext uri="{FF2B5EF4-FFF2-40B4-BE49-F238E27FC236}">
                <a16:creationId xmlns:a16="http://schemas.microsoft.com/office/drawing/2014/main" id="{DB6BC324-E652-704E-BE6B-2B7CB15C12D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5587" t="29013" r="38728" b="29272"/>
          <a:stretch/>
        </p:blipFill>
        <p:spPr>
          <a:xfrm>
            <a:off x="1135993" y="867990"/>
            <a:ext cx="3252894" cy="2799916"/>
          </a:xfrm>
          <a:prstGeom prst="rect">
            <a:avLst/>
          </a:prstGeom>
          <a:effectLst>
            <a:outerShdw blurRad="76200" dir="13500000" sy="23000" kx="1200000" algn="br" rotWithShape="0">
              <a:prstClr val="black">
                <a:alpha val="20000"/>
              </a:prstClr>
            </a:outerShdw>
          </a:effectLst>
        </p:spPr>
      </p:pic>
      <p:sp>
        <p:nvSpPr>
          <p:cNvPr id="14" name="Rectangle 13">
            <a:extLst>
              <a:ext uri="{FF2B5EF4-FFF2-40B4-BE49-F238E27FC236}">
                <a16:creationId xmlns:a16="http://schemas.microsoft.com/office/drawing/2014/main" id="{E73939E6-5BD8-6042-AECE-A882C96F341A}"/>
              </a:ext>
            </a:extLst>
          </p:cNvPr>
          <p:cNvSpPr/>
          <p:nvPr/>
        </p:nvSpPr>
        <p:spPr>
          <a:xfrm>
            <a:off x="2194118" y="4391965"/>
            <a:ext cx="5154110" cy="1200329"/>
          </a:xfrm>
          <a:prstGeom prst="rect">
            <a:avLst/>
          </a:prstGeom>
          <a:solidFill>
            <a:schemeClr val="accent2">
              <a:lumMod val="40000"/>
              <a:lumOff val="60000"/>
            </a:schemeClr>
          </a:solidFill>
        </p:spPr>
        <p:txBody>
          <a:bodyPr wrap="square">
            <a:spAutoFit/>
          </a:bodyPr>
          <a:lstStyle/>
          <a:p>
            <a:r>
              <a:rPr lang="en-IN" sz="2400" dirty="0">
                <a:latin typeface="Big Caslon Medium" panose="02000603090000020003" pitchFamily="2" charset="-79"/>
                <a:cs typeface="Big Caslon Medium" panose="02000603090000020003" pitchFamily="2" charset="-79"/>
              </a:rPr>
              <a:t>US</a:t>
            </a:r>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 with highest representation - </a:t>
            </a:r>
          </a:p>
          <a:p>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With </a:t>
            </a:r>
            <a:r>
              <a:rPr lang="en-IN" sz="2400" b="1" dirty="0">
                <a:latin typeface="Big Caslon Medium" panose="02000603090000020003" pitchFamily="2" charset="-79"/>
                <a:cs typeface="Big Caslon Medium" panose="02000603090000020003" pitchFamily="2" charset="-79"/>
              </a:rPr>
              <a:t>Michigan</a:t>
            </a:r>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 taking the top spot followed by </a:t>
            </a:r>
            <a:r>
              <a:rPr lang="en-IN" sz="2400" b="1" dirty="0">
                <a:latin typeface="Big Caslon Medium" panose="02000603090000020003" pitchFamily="2" charset="-79"/>
                <a:cs typeface="Big Caslon Medium" panose="02000603090000020003" pitchFamily="2" charset="-79"/>
              </a:rPr>
              <a:t>Minnesota</a:t>
            </a:r>
            <a:r>
              <a:rPr lang="en-IN" sz="2400" b="1" dirty="0">
                <a:solidFill>
                  <a:schemeClr val="tx1">
                    <a:lumMod val="65000"/>
                    <a:lumOff val="35000"/>
                  </a:schemeClr>
                </a:solidFill>
                <a:latin typeface="Big Caslon Medium" panose="02000603090000020003" pitchFamily="2" charset="-79"/>
                <a:cs typeface="Big Caslon Medium" panose="02000603090000020003" pitchFamily="2" charset="-79"/>
              </a:rPr>
              <a:t>.</a:t>
            </a:r>
            <a:endParaRPr lang="en-IN" sz="2400" dirty="0">
              <a:solidFill>
                <a:schemeClr val="tx1">
                  <a:lumMod val="65000"/>
                  <a:lumOff val="35000"/>
                </a:schemeClr>
              </a:solidFill>
              <a:latin typeface="Big Caslon Medium" panose="02000603090000020003" pitchFamily="2" charset="-79"/>
              <a:cs typeface="Big Caslon Medium" panose="02000603090000020003" pitchFamily="2" charset="-79"/>
            </a:endParaRPr>
          </a:p>
        </p:txBody>
      </p:sp>
      <p:pic>
        <p:nvPicPr>
          <p:cNvPr id="15" name="Picture 14">
            <a:extLst>
              <a:ext uri="{FF2B5EF4-FFF2-40B4-BE49-F238E27FC236}">
                <a16:creationId xmlns:a16="http://schemas.microsoft.com/office/drawing/2014/main" id="{5A5B75E3-BBC8-2F49-BCBB-215761ECC65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r="51231" b="51424"/>
          <a:stretch/>
        </p:blipFill>
        <p:spPr>
          <a:xfrm>
            <a:off x="7348228" y="3638324"/>
            <a:ext cx="3068491" cy="2678429"/>
          </a:xfrm>
          <a:prstGeom prst="rect">
            <a:avLst/>
          </a:prstGeom>
          <a:effectLst>
            <a:outerShdw blurRad="76200" dir="18900000" sy="23000" kx="-1200000" algn="bl" rotWithShape="0">
              <a:prstClr val="black">
                <a:alpha val="20000"/>
              </a:prstClr>
            </a:outerShdw>
          </a:effectLst>
        </p:spPr>
      </p:pic>
      <p:sp>
        <p:nvSpPr>
          <p:cNvPr id="16" name="Rectangle 15">
            <a:extLst>
              <a:ext uri="{FF2B5EF4-FFF2-40B4-BE49-F238E27FC236}">
                <a16:creationId xmlns:a16="http://schemas.microsoft.com/office/drawing/2014/main" id="{EACF0DA2-62D9-9D44-8941-9819C90C679B}"/>
              </a:ext>
            </a:extLst>
          </p:cNvPr>
          <p:cNvSpPr/>
          <p:nvPr/>
        </p:nvSpPr>
        <p:spPr>
          <a:xfrm>
            <a:off x="4192695" y="6635725"/>
            <a:ext cx="7999305" cy="230832"/>
          </a:xfrm>
          <a:prstGeom prst="rect">
            <a:avLst/>
          </a:prstGeom>
        </p:spPr>
        <p:txBody>
          <a:bodyPr wrap="square">
            <a:spAutoFit/>
          </a:bodyPr>
          <a:lstStyle/>
          <a:p>
            <a:r>
              <a:rPr lang="en-US" sz="900" b="1" dirty="0"/>
              <a:t>Note</a:t>
            </a:r>
            <a:r>
              <a:rPr lang="en-US" sz="900" dirty="0"/>
              <a:t>: All the images with plots &amp; figures are reproduced from our Tableau Workbook and Dashboard, the file to which has been shared in the G-Drive Link on slide 4. </a:t>
            </a:r>
          </a:p>
        </p:txBody>
      </p:sp>
    </p:spTree>
    <p:extLst>
      <p:ext uri="{BB962C8B-B14F-4D97-AF65-F5344CB8AC3E}">
        <p14:creationId xmlns:p14="http://schemas.microsoft.com/office/powerpoint/2010/main" val="3746976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A11785-9DF7-4644-8DB1-CB7E6FE824DC}"/>
              </a:ext>
            </a:extLst>
          </p:cNvPr>
          <p:cNvSpPr>
            <a:spLocks noGrp="1"/>
          </p:cNvSpPr>
          <p:nvPr>
            <p:ph idx="1"/>
          </p:nvPr>
        </p:nvSpPr>
        <p:spPr>
          <a:xfrm>
            <a:off x="1736135" y="1261414"/>
            <a:ext cx="7597051" cy="1019331"/>
          </a:xfrm>
        </p:spPr>
        <p:txBody>
          <a:bodyPr/>
          <a:lstStyle/>
          <a:p>
            <a:pPr marL="0" indent="0">
              <a:buNone/>
            </a:pPr>
            <a:r>
              <a:rPr lang="en-IN" sz="2400" dirty="0">
                <a:latin typeface="Big Caslon Medium" panose="02000603090000020003" pitchFamily="2" charset="-79"/>
                <a:cs typeface="Big Caslon Medium" panose="02000603090000020003" pitchFamily="2" charset="-79"/>
              </a:rPr>
              <a:t> </a:t>
            </a:r>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Sales Margin Amount </a:t>
            </a:r>
            <a:r>
              <a:rPr lang="en-IN" sz="2400" i="1" dirty="0">
                <a:solidFill>
                  <a:schemeClr val="tx1">
                    <a:lumMod val="65000"/>
                    <a:lumOff val="35000"/>
                  </a:schemeClr>
                </a:solidFill>
                <a:latin typeface="BIG CASLON MEDIUM" panose="02000603090000020003" pitchFamily="2" charset="-79"/>
                <a:cs typeface="BIG CASLON MEDIUM" panose="02000603090000020003" pitchFamily="2" charset="-79"/>
              </a:rPr>
              <a:t>without discount </a:t>
            </a:r>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 </a:t>
            </a:r>
            <a:r>
              <a:rPr lang="en-IN" sz="2400" b="1" dirty="0">
                <a:latin typeface="BIG CASLON MEDIUM" panose="02000603090000020003" pitchFamily="2" charset="-79"/>
                <a:cs typeface="BIG CASLON MEDIUM" panose="02000603090000020003" pitchFamily="2" charset="-79"/>
              </a:rPr>
              <a:t>$4,689,237.57</a:t>
            </a:r>
          </a:p>
          <a:p>
            <a:pPr marL="0" indent="0">
              <a:buNone/>
            </a:pPr>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 Sales Margin Amount </a:t>
            </a:r>
            <a:r>
              <a:rPr lang="en-IN" sz="2400" i="1" dirty="0">
                <a:solidFill>
                  <a:schemeClr val="tx1">
                    <a:lumMod val="65000"/>
                    <a:lumOff val="35000"/>
                  </a:schemeClr>
                </a:solidFill>
                <a:latin typeface="BIG CASLON MEDIUM" panose="02000603090000020003" pitchFamily="2" charset="-79"/>
                <a:cs typeface="BIG CASLON MEDIUM" panose="02000603090000020003" pitchFamily="2" charset="-79"/>
              </a:rPr>
              <a:t>with discount</a:t>
            </a:r>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 : </a:t>
            </a:r>
            <a:r>
              <a:rPr lang="en-IN" sz="2400" b="1" dirty="0">
                <a:latin typeface="BIG CASLON MEDIUM" panose="02000603090000020003" pitchFamily="2" charset="-79"/>
                <a:cs typeface="BIG CASLON MEDIUM" panose="02000603090000020003" pitchFamily="2" charset="-79"/>
              </a:rPr>
              <a:t>$91,788,620.81</a:t>
            </a:r>
          </a:p>
          <a:p>
            <a:pPr marL="0" indent="0">
              <a:buNone/>
            </a:pPr>
            <a:r>
              <a:rPr lang="en-IN" sz="2400" dirty="0">
                <a:solidFill>
                  <a:schemeClr val="tx1"/>
                </a:solidFill>
                <a:latin typeface="Big Caslon Medium" panose="02000603090000020003" pitchFamily="2" charset="-79"/>
                <a:cs typeface="Big Caslon Medium" panose="02000603090000020003" pitchFamily="2" charset="-79"/>
              </a:rPr>
              <a:t>      </a:t>
            </a:r>
          </a:p>
        </p:txBody>
      </p:sp>
      <p:sp>
        <p:nvSpPr>
          <p:cNvPr id="6" name="Title 1">
            <a:extLst>
              <a:ext uri="{FF2B5EF4-FFF2-40B4-BE49-F238E27FC236}">
                <a16:creationId xmlns:a16="http://schemas.microsoft.com/office/drawing/2014/main" id="{9FD3CD39-8C04-8B48-9DC8-2667C7231857}"/>
              </a:ext>
            </a:extLst>
          </p:cNvPr>
          <p:cNvSpPr txBox="1">
            <a:spLocks/>
          </p:cNvSpPr>
          <p:nvPr/>
        </p:nvSpPr>
        <p:spPr>
          <a:xfrm>
            <a:off x="-90212" y="-115613"/>
            <a:ext cx="2654738" cy="6364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200" dirty="0">
                <a:solidFill>
                  <a:schemeClr val="bg1"/>
                </a:solidFill>
                <a:highlight>
                  <a:srgbClr val="000000"/>
                </a:highlight>
                <a:latin typeface="Andale Mono" panose="020B0509000000000004" pitchFamily="49" charset="0"/>
                <a:ea typeface="KaiTi" panose="02010609060101010101" pitchFamily="49" charset="-122"/>
                <a:cs typeface="ITFDEVANAGARI-BOOK" panose="02000000000000000000" pitchFamily="2" charset="0"/>
              </a:rPr>
              <a:t>Insight #2</a:t>
            </a:r>
            <a:endParaRPr lang="en-IN" sz="3200" b="1" dirty="0">
              <a:latin typeface="Bahnschrift" panose="020B0502040204020203" pitchFamily="34" charset="0"/>
            </a:endParaRPr>
          </a:p>
        </p:txBody>
      </p:sp>
      <p:sp>
        <p:nvSpPr>
          <p:cNvPr id="7" name="Rectangle 6">
            <a:extLst>
              <a:ext uri="{FF2B5EF4-FFF2-40B4-BE49-F238E27FC236}">
                <a16:creationId xmlns:a16="http://schemas.microsoft.com/office/drawing/2014/main" id="{8DA770AF-FA8B-D743-815C-7C4FFBFBF40D}"/>
              </a:ext>
            </a:extLst>
          </p:cNvPr>
          <p:cNvSpPr/>
          <p:nvPr/>
        </p:nvSpPr>
        <p:spPr>
          <a:xfrm>
            <a:off x="5990895" y="3679637"/>
            <a:ext cx="5686095" cy="1569660"/>
          </a:xfrm>
          <a:prstGeom prst="rect">
            <a:avLst/>
          </a:prstGeom>
          <a:solidFill>
            <a:schemeClr val="accent2">
              <a:lumMod val="40000"/>
              <a:lumOff val="60000"/>
            </a:schemeClr>
          </a:solidFill>
        </p:spPr>
        <p:txBody>
          <a:bodyPr wrap="square">
            <a:spAutoFit/>
          </a:bodyPr>
          <a:lstStyle/>
          <a:p>
            <a:r>
              <a:rPr lang="en-IN" sz="2400" b="1" dirty="0">
                <a:solidFill>
                  <a:schemeClr val="tx1">
                    <a:lumMod val="65000"/>
                    <a:lumOff val="35000"/>
                  </a:schemeClr>
                </a:solidFill>
                <a:latin typeface="BIG CASLON MEDIUM" panose="02000603090000020003" pitchFamily="2" charset="-79"/>
                <a:cs typeface="BIG CASLON MEDIUM" panose="02000603090000020003" pitchFamily="2" charset="-79"/>
              </a:rPr>
              <a:t>Observation: </a:t>
            </a:r>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Sales Margin Amount when</a:t>
            </a:r>
          </a:p>
          <a:p>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 discount is given is </a:t>
            </a:r>
            <a:r>
              <a:rPr lang="en-IN" sz="2400" b="1" dirty="0">
                <a:latin typeface="BIG CASLON MEDIUM" panose="02000603090000020003" pitchFamily="2" charset="-79"/>
                <a:cs typeface="BIG CASLON MEDIUM" panose="02000603090000020003" pitchFamily="2" charset="-79"/>
              </a:rPr>
              <a:t>19.5</a:t>
            </a:r>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 times </a:t>
            </a:r>
          </a:p>
          <a:p>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of Sales Margin Amount </a:t>
            </a:r>
          </a:p>
          <a:p>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as compared to when no discount is given.  </a:t>
            </a:r>
          </a:p>
        </p:txBody>
      </p:sp>
      <p:graphicFrame>
        <p:nvGraphicFramePr>
          <p:cNvPr id="9" name="Chart 8">
            <a:extLst>
              <a:ext uri="{FF2B5EF4-FFF2-40B4-BE49-F238E27FC236}">
                <a16:creationId xmlns:a16="http://schemas.microsoft.com/office/drawing/2014/main" id="{AF510519-FE20-E249-8C95-75F15D154ACE}"/>
              </a:ext>
            </a:extLst>
          </p:cNvPr>
          <p:cNvGraphicFramePr/>
          <p:nvPr>
            <p:extLst>
              <p:ext uri="{D42A27DB-BD31-4B8C-83A1-F6EECF244321}">
                <p14:modId xmlns:p14="http://schemas.microsoft.com/office/powerpoint/2010/main" val="3923085346"/>
              </p:ext>
            </p:extLst>
          </p:nvPr>
        </p:nvGraphicFramePr>
        <p:xfrm>
          <a:off x="304800" y="2668676"/>
          <a:ext cx="5686095" cy="3591582"/>
        </p:xfrm>
        <a:graphic>
          <a:graphicData uri="http://schemas.openxmlformats.org/drawingml/2006/chart">
            <c:chart xmlns:c="http://schemas.openxmlformats.org/drawingml/2006/chart" xmlns:r="http://schemas.openxmlformats.org/officeDocument/2006/relationships" r:id="rId2"/>
          </a:graphicData>
        </a:graphic>
      </p:graphicFrame>
      <p:pic>
        <p:nvPicPr>
          <p:cNvPr id="6146" name="Picture 2" descr="Increase Sales Icon #323011 - Free Icons Library">
            <a:extLst>
              <a:ext uri="{FF2B5EF4-FFF2-40B4-BE49-F238E27FC236}">
                <a16:creationId xmlns:a16="http://schemas.microsoft.com/office/drawing/2014/main" id="{77511BB2-5856-A047-9C2C-5DCBB20ED39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939047" y="963816"/>
            <a:ext cx="1429718" cy="1429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351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F441B-542C-46DD-B318-9DF735DBB274}"/>
              </a:ext>
            </a:extLst>
          </p:cNvPr>
          <p:cNvSpPr>
            <a:spLocks noGrp="1"/>
          </p:cNvSpPr>
          <p:nvPr>
            <p:ph type="body" idx="1"/>
          </p:nvPr>
        </p:nvSpPr>
        <p:spPr>
          <a:xfrm>
            <a:off x="1684568" y="812854"/>
            <a:ext cx="9201235" cy="1140350"/>
          </a:xfrm>
          <a:solidFill>
            <a:schemeClr val="accent2">
              <a:lumMod val="40000"/>
              <a:lumOff val="60000"/>
            </a:schemeClr>
          </a:solidFill>
        </p:spPr>
        <p:txBody>
          <a:bodyPr/>
          <a:lstStyle/>
          <a:p>
            <a:r>
              <a:rPr lang="en-IN" sz="2800" dirty="0">
                <a:solidFill>
                  <a:schemeClr val="tx1"/>
                </a:solidFill>
              </a:rPr>
              <a:t>   </a:t>
            </a: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High Customer Budget in </a:t>
            </a:r>
            <a:r>
              <a:rPr lang="en-IN" dirty="0">
                <a:solidFill>
                  <a:schemeClr val="tx1"/>
                </a:solidFill>
                <a:latin typeface="Big Caslon Medium" panose="02000603090000020003" pitchFamily="2" charset="-79"/>
                <a:cs typeface="Big Caslon Medium" panose="02000603090000020003" pitchFamily="2" charset="-79"/>
              </a:rPr>
              <a:t>May</a:t>
            </a: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 but Sales are low in </a:t>
            </a:r>
            <a:r>
              <a:rPr lang="en-IN" dirty="0">
                <a:solidFill>
                  <a:schemeClr val="tx1"/>
                </a:solidFill>
                <a:latin typeface="Big Caslon Medium" panose="02000603090000020003" pitchFamily="2" charset="-79"/>
                <a:cs typeface="Big Caslon Medium" panose="02000603090000020003" pitchFamily="2" charset="-79"/>
              </a:rPr>
              <a:t>May</a:t>
            </a: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a:t>
            </a:r>
          </a:p>
          <a:p>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    Lower Customer Budget in </a:t>
            </a:r>
            <a:r>
              <a:rPr lang="en-IN" dirty="0">
                <a:solidFill>
                  <a:schemeClr val="tx1"/>
                </a:solidFill>
                <a:latin typeface="Big Caslon Medium" panose="02000603090000020003" pitchFamily="2" charset="-79"/>
                <a:cs typeface="Big Caslon Medium" panose="02000603090000020003" pitchFamily="2" charset="-79"/>
              </a:rPr>
              <a:t>October</a:t>
            </a: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 but Sales are high in </a:t>
            </a:r>
            <a:r>
              <a:rPr lang="en-IN" dirty="0">
                <a:solidFill>
                  <a:schemeClr val="tx1"/>
                </a:solidFill>
                <a:latin typeface="Big Caslon Medium" panose="02000603090000020003" pitchFamily="2" charset="-79"/>
                <a:cs typeface="Big Caslon Medium" panose="02000603090000020003" pitchFamily="2" charset="-79"/>
              </a:rPr>
              <a:t>October</a:t>
            </a:r>
            <a:r>
              <a:rPr lang="en-IN" dirty="0">
                <a:solidFill>
                  <a:schemeClr val="tx1">
                    <a:lumMod val="65000"/>
                    <a:lumOff val="35000"/>
                  </a:schemeClr>
                </a:solidFill>
                <a:latin typeface="Big Caslon Medium" panose="02000603090000020003" pitchFamily="2" charset="-79"/>
                <a:cs typeface="Big Caslon Medium" panose="02000603090000020003" pitchFamily="2" charset="-79"/>
              </a:rPr>
              <a:t>. </a:t>
            </a:r>
          </a:p>
          <a:p>
            <a:endParaRPr lang="en-IN" sz="2800" dirty="0">
              <a:solidFill>
                <a:schemeClr val="tx1"/>
              </a:solidFill>
            </a:endParaRPr>
          </a:p>
          <a:p>
            <a:r>
              <a:rPr lang="en-IN" sz="2800" dirty="0">
                <a:solidFill>
                  <a:schemeClr val="tx1"/>
                </a:solidFill>
              </a:rPr>
              <a:t>	</a:t>
            </a:r>
          </a:p>
        </p:txBody>
      </p:sp>
      <p:sp>
        <p:nvSpPr>
          <p:cNvPr id="4" name="Title 1">
            <a:extLst>
              <a:ext uri="{FF2B5EF4-FFF2-40B4-BE49-F238E27FC236}">
                <a16:creationId xmlns:a16="http://schemas.microsoft.com/office/drawing/2014/main" id="{A50C457F-D190-D14F-BC78-66F367A6486F}"/>
              </a:ext>
            </a:extLst>
          </p:cNvPr>
          <p:cNvSpPr txBox="1">
            <a:spLocks/>
          </p:cNvSpPr>
          <p:nvPr/>
        </p:nvSpPr>
        <p:spPr>
          <a:xfrm>
            <a:off x="-90212" y="-115613"/>
            <a:ext cx="2654738" cy="6364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200" dirty="0">
                <a:solidFill>
                  <a:schemeClr val="bg1"/>
                </a:solidFill>
                <a:highlight>
                  <a:srgbClr val="000000"/>
                </a:highlight>
                <a:latin typeface="Andale Mono" panose="020B0509000000000004" pitchFamily="49" charset="0"/>
                <a:ea typeface="KaiTi" panose="02010609060101010101" pitchFamily="49" charset="-122"/>
                <a:cs typeface="ITFDEVANAGARI-BOOK" panose="02000000000000000000" pitchFamily="2" charset="0"/>
              </a:rPr>
              <a:t>Insight #3</a:t>
            </a:r>
            <a:endParaRPr lang="en-IN" sz="3200" b="1" dirty="0">
              <a:latin typeface="Bahnschrift" panose="020B0502040204020203" pitchFamily="34" charset="0"/>
            </a:endParaRPr>
          </a:p>
        </p:txBody>
      </p:sp>
      <p:pic>
        <p:nvPicPr>
          <p:cNvPr id="5" name="Picture 4">
            <a:extLst>
              <a:ext uri="{FF2B5EF4-FFF2-40B4-BE49-F238E27FC236}">
                <a16:creationId xmlns:a16="http://schemas.microsoft.com/office/drawing/2014/main" id="{EE94612A-3078-6249-8B6F-7A0F1F7733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85186" y="1953204"/>
            <a:ext cx="5559973" cy="4795436"/>
          </a:xfrm>
          <a:prstGeom prst="rect">
            <a:avLst/>
          </a:prstGeom>
          <a:effectLst>
            <a:outerShdw blurRad="50800" dist="38100" algn="l" rotWithShape="0">
              <a:prstClr val="black">
                <a:alpha val="40000"/>
              </a:prstClr>
            </a:outerShdw>
          </a:effectLst>
        </p:spPr>
      </p:pic>
      <p:pic>
        <p:nvPicPr>
          <p:cNvPr id="7" name="Picture 6">
            <a:extLst>
              <a:ext uri="{FF2B5EF4-FFF2-40B4-BE49-F238E27FC236}">
                <a16:creationId xmlns:a16="http://schemas.microsoft.com/office/drawing/2014/main" id="{E4C93944-AAB3-8E4F-AA7B-7DD2379568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858" y="1953204"/>
            <a:ext cx="5830328" cy="4770173"/>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097707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31B519-E3B9-456C-B3C0-45DBC0655030}"/>
              </a:ext>
            </a:extLst>
          </p:cNvPr>
          <p:cNvSpPr>
            <a:spLocks noGrp="1"/>
          </p:cNvSpPr>
          <p:nvPr>
            <p:ph idx="1"/>
          </p:nvPr>
        </p:nvSpPr>
        <p:spPr>
          <a:xfrm>
            <a:off x="2450185" y="838765"/>
            <a:ext cx="3550867" cy="1117119"/>
          </a:xfrm>
          <a:solidFill>
            <a:schemeClr val="accent2">
              <a:lumMod val="40000"/>
              <a:lumOff val="60000"/>
            </a:schemeClr>
          </a:solidFill>
        </p:spPr>
        <p:txBody>
          <a:bodyPr/>
          <a:lstStyle/>
          <a:p>
            <a:pPr marL="0" indent="0">
              <a:buNone/>
            </a:pPr>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Top </a:t>
            </a:r>
            <a:r>
              <a:rPr lang="en-IN" sz="2400" dirty="0">
                <a:solidFill>
                  <a:schemeClr val="tx1">
                    <a:lumMod val="75000"/>
                    <a:lumOff val="25000"/>
                  </a:schemeClr>
                </a:solidFill>
                <a:latin typeface="Big Caslon Medium" panose="02000603090000020003" pitchFamily="2" charset="-79"/>
                <a:cs typeface="Big Caslon Medium" panose="02000603090000020003" pitchFamily="2" charset="-79"/>
              </a:rPr>
              <a:t>10</a:t>
            </a:r>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 Sales Representative as per Sales Margin Amount   -&gt; </a:t>
            </a:r>
          </a:p>
        </p:txBody>
      </p:sp>
      <p:sp>
        <p:nvSpPr>
          <p:cNvPr id="5" name="Title 1">
            <a:extLst>
              <a:ext uri="{FF2B5EF4-FFF2-40B4-BE49-F238E27FC236}">
                <a16:creationId xmlns:a16="http://schemas.microsoft.com/office/drawing/2014/main" id="{59AE0A49-0688-4345-A508-427469661E72}"/>
              </a:ext>
            </a:extLst>
          </p:cNvPr>
          <p:cNvSpPr txBox="1">
            <a:spLocks/>
          </p:cNvSpPr>
          <p:nvPr/>
        </p:nvSpPr>
        <p:spPr>
          <a:xfrm>
            <a:off x="-90212" y="-115613"/>
            <a:ext cx="2654738" cy="6364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3200" dirty="0">
                <a:solidFill>
                  <a:schemeClr val="bg1"/>
                </a:solidFill>
                <a:highlight>
                  <a:srgbClr val="000000"/>
                </a:highlight>
                <a:latin typeface="Andale Mono" panose="020B0509000000000004" pitchFamily="49" charset="0"/>
                <a:ea typeface="KaiTi" panose="02010609060101010101" pitchFamily="49" charset="-122"/>
                <a:cs typeface="ITFDEVANAGARI-BOOK" panose="02000000000000000000" pitchFamily="2" charset="0"/>
              </a:rPr>
              <a:t>Insight #4</a:t>
            </a:r>
            <a:endParaRPr lang="en-IN" sz="3200" b="1" dirty="0">
              <a:latin typeface="Bahnschrift" panose="020B0502040204020203" pitchFamily="34" charset="0"/>
            </a:endParaRPr>
          </a:p>
        </p:txBody>
      </p:sp>
      <p:pic>
        <p:nvPicPr>
          <p:cNvPr id="1028" name="Picture 4" descr="Sales Representative Icon #236155 - Free Icons Library">
            <a:extLst>
              <a:ext uri="{FF2B5EF4-FFF2-40B4-BE49-F238E27FC236}">
                <a16:creationId xmlns:a16="http://schemas.microsoft.com/office/drawing/2014/main" id="{654E7F70-D9BF-314B-978D-387369BF68E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35767" y="632442"/>
            <a:ext cx="1402779" cy="140277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968B3F93-C090-044E-A7A0-600C1BC30B60}"/>
              </a:ext>
            </a:extLst>
          </p:cNvPr>
          <p:cNvSpPr txBox="1">
            <a:spLocks/>
          </p:cNvSpPr>
          <p:nvPr/>
        </p:nvSpPr>
        <p:spPr>
          <a:xfrm>
            <a:off x="120094" y="2422251"/>
            <a:ext cx="5403769" cy="7871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IN" sz="2400" dirty="0">
                <a:solidFill>
                  <a:schemeClr val="tx1">
                    <a:lumMod val="65000"/>
                    <a:lumOff val="35000"/>
                  </a:schemeClr>
                </a:solidFill>
                <a:latin typeface="Big Caslon Medium" panose="02000603090000020003" pitchFamily="2" charset="-79"/>
                <a:cs typeface="Big Caslon Medium" panose="02000603090000020003" pitchFamily="2" charset="-79"/>
              </a:rPr>
              <a:t>Best Performing Sales Representative Country Wise :-</a:t>
            </a:r>
          </a:p>
        </p:txBody>
      </p:sp>
      <p:graphicFrame>
        <p:nvGraphicFramePr>
          <p:cNvPr id="7" name="Table 7">
            <a:extLst>
              <a:ext uri="{FF2B5EF4-FFF2-40B4-BE49-F238E27FC236}">
                <a16:creationId xmlns:a16="http://schemas.microsoft.com/office/drawing/2014/main" id="{00D50555-FA69-994F-AC40-93E7F4DFF5BE}"/>
              </a:ext>
            </a:extLst>
          </p:cNvPr>
          <p:cNvGraphicFramePr>
            <a:graphicFrameLocks noGrp="1"/>
          </p:cNvGraphicFramePr>
          <p:nvPr>
            <p:extLst>
              <p:ext uri="{D42A27DB-BD31-4B8C-83A1-F6EECF244321}">
                <p14:modId xmlns:p14="http://schemas.microsoft.com/office/powerpoint/2010/main" val="3772295773"/>
              </p:ext>
            </p:extLst>
          </p:nvPr>
        </p:nvGraphicFramePr>
        <p:xfrm>
          <a:off x="105103" y="3390918"/>
          <a:ext cx="5652759" cy="2834640"/>
        </p:xfrm>
        <a:graphic>
          <a:graphicData uri="http://schemas.openxmlformats.org/drawingml/2006/table">
            <a:tbl>
              <a:tblPr firstRow="1" bandRow="1">
                <a:tableStyleId>{6E25E649-3F16-4E02-A733-19D2CDBF48F0}</a:tableStyleId>
              </a:tblPr>
              <a:tblGrid>
                <a:gridCol w="1246387">
                  <a:extLst>
                    <a:ext uri="{9D8B030D-6E8A-4147-A177-3AD203B41FA5}">
                      <a16:colId xmlns:a16="http://schemas.microsoft.com/office/drawing/2014/main" val="1761189044"/>
                    </a:ext>
                  </a:extLst>
                </a:gridCol>
                <a:gridCol w="847917">
                  <a:extLst>
                    <a:ext uri="{9D8B030D-6E8A-4147-A177-3AD203B41FA5}">
                      <a16:colId xmlns:a16="http://schemas.microsoft.com/office/drawing/2014/main" val="2113770582"/>
                    </a:ext>
                  </a:extLst>
                </a:gridCol>
                <a:gridCol w="2372017">
                  <a:extLst>
                    <a:ext uri="{9D8B030D-6E8A-4147-A177-3AD203B41FA5}">
                      <a16:colId xmlns:a16="http://schemas.microsoft.com/office/drawing/2014/main" val="1559749300"/>
                    </a:ext>
                  </a:extLst>
                </a:gridCol>
                <a:gridCol w="1186438">
                  <a:extLst>
                    <a:ext uri="{9D8B030D-6E8A-4147-A177-3AD203B41FA5}">
                      <a16:colId xmlns:a16="http://schemas.microsoft.com/office/drawing/2014/main" val="3955172474"/>
                    </a:ext>
                  </a:extLst>
                </a:gridCol>
              </a:tblGrid>
              <a:tr h="271569">
                <a:tc>
                  <a:txBody>
                    <a:bodyPr/>
                    <a:lstStyle/>
                    <a:p>
                      <a:r>
                        <a:rPr lang="en-US" dirty="0"/>
                        <a:t>Country</a:t>
                      </a:r>
                    </a:p>
                  </a:txBody>
                  <a:tcPr/>
                </a:tc>
                <a:tc>
                  <a:txBody>
                    <a:bodyPr/>
                    <a:lstStyle/>
                    <a:p>
                      <a:r>
                        <a:rPr lang="en-US" dirty="0"/>
                        <a:t>Rep ID</a:t>
                      </a:r>
                    </a:p>
                  </a:txBody>
                  <a:tcPr/>
                </a:tc>
                <a:tc>
                  <a:txBody>
                    <a:bodyPr/>
                    <a:lstStyle/>
                    <a:p>
                      <a:r>
                        <a:rPr lang="en-US" dirty="0"/>
                        <a:t>Sales Representative</a:t>
                      </a:r>
                    </a:p>
                  </a:txBody>
                  <a:tcPr/>
                </a:tc>
                <a:tc>
                  <a:txBody>
                    <a:bodyPr/>
                    <a:lstStyle/>
                    <a:p>
                      <a:r>
                        <a:rPr lang="en-US" dirty="0"/>
                        <a:t>Total Sales Margin</a:t>
                      </a:r>
                    </a:p>
                  </a:txBody>
                  <a:tcPr/>
                </a:tc>
                <a:extLst>
                  <a:ext uri="{0D108BD9-81ED-4DB2-BD59-A6C34878D82A}">
                    <a16:rowId xmlns:a16="http://schemas.microsoft.com/office/drawing/2014/main" val="4021407080"/>
                  </a:ext>
                </a:extLst>
              </a:tr>
              <a:tr h="271569">
                <a:tc>
                  <a:txBody>
                    <a:bodyPr/>
                    <a:lstStyle/>
                    <a:p>
                      <a:r>
                        <a:rPr lang="en-US" dirty="0"/>
                        <a:t>Australia</a:t>
                      </a:r>
                    </a:p>
                  </a:txBody>
                  <a:tcPr/>
                </a:tc>
                <a:tc>
                  <a:txBody>
                    <a:bodyPr/>
                    <a:lstStyle/>
                    <a:p>
                      <a:r>
                        <a:rPr lang="en-US" dirty="0"/>
                        <a:t>149</a:t>
                      </a:r>
                    </a:p>
                  </a:txBody>
                  <a:tcPr/>
                </a:tc>
                <a:tc>
                  <a:txBody>
                    <a:bodyPr/>
                    <a:lstStyle/>
                    <a:p>
                      <a:r>
                        <a:rPr lang="en-US" dirty="0"/>
                        <a:t>Lee Chin</a:t>
                      </a:r>
                    </a:p>
                  </a:txBody>
                  <a:tcPr/>
                </a:tc>
                <a:tc>
                  <a:txBody>
                    <a:bodyPr/>
                    <a:lstStyle/>
                    <a:p>
                      <a:r>
                        <a:rPr lang="en-US" dirty="0"/>
                        <a:t>$ 1.75 mil</a:t>
                      </a:r>
                    </a:p>
                  </a:txBody>
                  <a:tcPr/>
                </a:tc>
                <a:extLst>
                  <a:ext uri="{0D108BD9-81ED-4DB2-BD59-A6C34878D82A}">
                    <a16:rowId xmlns:a16="http://schemas.microsoft.com/office/drawing/2014/main" val="943597720"/>
                  </a:ext>
                </a:extLst>
              </a:tr>
              <a:tr h="271569">
                <a:tc>
                  <a:txBody>
                    <a:bodyPr/>
                    <a:lstStyle/>
                    <a:p>
                      <a:r>
                        <a:rPr lang="en-US" dirty="0"/>
                        <a:t>Canada</a:t>
                      </a:r>
                    </a:p>
                  </a:txBody>
                  <a:tcPr/>
                </a:tc>
                <a:tc>
                  <a:txBody>
                    <a:bodyPr/>
                    <a:lstStyle/>
                    <a:p>
                      <a:r>
                        <a:rPr lang="en-US" dirty="0"/>
                        <a:t>173</a:t>
                      </a:r>
                    </a:p>
                  </a:txBody>
                  <a:tcPr/>
                </a:tc>
                <a:tc>
                  <a:txBody>
                    <a:bodyPr/>
                    <a:lstStyle/>
                    <a:p>
                      <a:r>
                        <a:rPr lang="en-US" dirty="0"/>
                        <a:t>Scott Powell</a:t>
                      </a:r>
                    </a:p>
                  </a:txBody>
                  <a:tcPr/>
                </a:tc>
                <a:tc>
                  <a:txBody>
                    <a:bodyPr/>
                    <a:lstStyle/>
                    <a:p>
                      <a:r>
                        <a:rPr lang="en-US" dirty="0"/>
                        <a:t>$ 478,000</a:t>
                      </a:r>
                    </a:p>
                  </a:txBody>
                  <a:tcPr/>
                </a:tc>
                <a:extLst>
                  <a:ext uri="{0D108BD9-81ED-4DB2-BD59-A6C34878D82A}">
                    <a16:rowId xmlns:a16="http://schemas.microsoft.com/office/drawing/2014/main" val="1649886934"/>
                  </a:ext>
                </a:extLst>
              </a:tr>
              <a:tr h="271569">
                <a:tc>
                  <a:txBody>
                    <a:bodyPr/>
                    <a:lstStyle/>
                    <a:p>
                      <a:r>
                        <a:rPr lang="en-US" dirty="0"/>
                        <a:t>Iran </a:t>
                      </a:r>
                    </a:p>
                  </a:txBody>
                  <a:tcPr/>
                </a:tc>
                <a:tc>
                  <a:txBody>
                    <a:bodyPr/>
                    <a:lstStyle/>
                    <a:p>
                      <a:r>
                        <a:rPr lang="en-US" dirty="0"/>
                        <a:t>117</a:t>
                      </a:r>
                    </a:p>
                  </a:txBody>
                  <a:tcPr/>
                </a:tc>
                <a:tc>
                  <a:txBody>
                    <a:bodyPr/>
                    <a:lstStyle/>
                    <a:p>
                      <a:r>
                        <a:rPr lang="en-US" dirty="0"/>
                        <a:t>David Howard</a:t>
                      </a:r>
                    </a:p>
                  </a:txBody>
                  <a:tcPr/>
                </a:tc>
                <a:tc>
                  <a:txBody>
                    <a:bodyPr/>
                    <a:lstStyle/>
                    <a:p>
                      <a:r>
                        <a:rPr lang="en-US" dirty="0"/>
                        <a:t>$ 413,000</a:t>
                      </a:r>
                    </a:p>
                  </a:txBody>
                  <a:tcPr/>
                </a:tc>
                <a:extLst>
                  <a:ext uri="{0D108BD9-81ED-4DB2-BD59-A6C34878D82A}">
                    <a16:rowId xmlns:a16="http://schemas.microsoft.com/office/drawing/2014/main" val="1077070415"/>
                  </a:ext>
                </a:extLst>
              </a:tr>
              <a:tr h="271569">
                <a:tc>
                  <a:txBody>
                    <a:bodyPr/>
                    <a:lstStyle/>
                    <a:p>
                      <a:r>
                        <a:rPr lang="en-US" dirty="0"/>
                        <a:t>UK</a:t>
                      </a:r>
                    </a:p>
                  </a:txBody>
                  <a:tcPr/>
                </a:tc>
                <a:tc>
                  <a:txBody>
                    <a:bodyPr/>
                    <a:lstStyle/>
                    <a:p>
                      <a:r>
                        <a:rPr lang="en-US" dirty="0"/>
                        <a:t>118</a:t>
                      </a:r>
                    </a:p>
                  </a:txBody>
                  <a:tcPr/>
                </a:tc>
                <a:tc>
                  <a:txBody>
                    <a:bodyPr/>
                    <a:lstStyle/>
                    <a:p>
                      <a:r>
                        <a:rPr lang="en-US" dirty="0"/>
                        <a:t>David Laychak</a:t>
                      </a:r>
                    </a:p>
                  </a:txBody>
                  <a:tcPr/>
                </a:tc>
                <a:tc>
                  <a:txBody>
                    <a:bodyPr/>
                    <a:lstStyle/>
                    <a:p>
                      <a:r>
                        <a:rPr lang="en-US" dirty="0"/>
                        <a:t>$ 965,000</a:t>
                      </a:r>
                    </a:p>
                  </a:txBody>
                  <a:tcPr/>
                </a:tc>
                <a:extLst>
                  <a:ext uri="{0D108BD9-81ED-4DB2-BD59-A6C34878D82A}">
                    <a16:rowId xmlns:a16="http://schemas.microsoft.com/office/drawing/2014/main" val="716428978"/>
                  </a:ext>
                </a:extLst>
              </a:tr>
              <a:tr h="271569">
                <a:tc>
                  <a:txBody>
                    <a:bodyPr/>
                    <a:lstStyle/>
                    <a:p>
                      <a:r>
                        <a:rPr lang="en-US" dirty="0">
                          <a:solidFill>
                            <a:schemeClr val="accent6">
                              <a:lumMod val="50000"/>
                            </a:schemeClr>
                          </a:solidFill>
                        </a:rPr>
                        <a:t>US</a:t>
                      </a:r>
                    </a:p>
                  </a:txBody>
                  <a:tcPr>
                    <a:solidFill>
                      <a:schemeClr val="accent2">
                        <a:lumMod val="40000"/>
                        <a:lumOff val="60000"/>
                      </a:schemeClr>
                    </a:solidFill>
                  </a:tcPr>
                </a:tc>
                <a:tc>
                  <a:txBody>
                    <a:bodyPr/>
                    <a:lstStyle/>
                    <a:p>
                      <a:r>
                        <a:rPr lang="en-US" dirty="0">
                          <a:solidFill>
                            <a:schemeClr val="accent6">
                              <a:lumMod val="50000"/>
                            </a:schemeClr>
                          </a:solidFill>
                        </a:rPr>
                        <a:t>141</a:t>
                      </a:r>
                    </a:p>
                  </a:txBody>
                  <a:tcPr>
                    <a:solidFill>
                      <a:schemeClr val="accent2">
                        <a:lumMod val="40000"/>
                        <a:lumOff val="60000"/>
                      </a:schemeClr>
                    </a:solidFill>
                  </a:tcPr>
                </a:tc>
                <a:tc>
                  <a:txBody>
                    <a:bodyPr/>
                    <a:lstStyle/>
                    <a:p>
                      <a:r>
                        <a:rPr lang="en-US" dirty="0">
                          <a:solidFill>
                            <a:schemeClr val="accent6">
                              <a:lumMod val="50000"/>
                            </a:schemeClr>
                          </a:solidFill>
                        </a:rPr>
                        <a:t>Judy Thurman</a:t>
                      </a:r>
                    </a:p>
                  </a:txBody>
                  <a:tcPr>
                    <a:solidFill>
                      <a:schemeClr val="accent2">
                        <a:lumMod val="40000"/>
                        <a:lumOff val="60000"/>
                      </a:schemeClr>
                    </a:solidFill>
                  </a:tcPr>
                </a:tc>
                <a:tc>
                  <a:txBody>
                    <a:bodyPr/>
                    <a:lstStyle/>
                    <a:p>
                      <a:r>
                        <a:rPr lang="en-US" dirty="0">
                          <a:solidFill>
                            <a:schemeClr val="accent6">
                              <a:lumMod val="50000"/>
                            </a:schemeClr>
                          </a:solidFill>
                        </a:rPr>
                        <a:t>$ 15.4 mil</a:t>
                      </a:r>
                    </a:p>
                  </a:txBody>
                  <a:tcPr>
                    <a:solidFill>
                      <a:schemeClr val="accent2">
                        <a:lumMod val="40000"/>
                        <a:lumOff val="60000"/>
                      </a:schemeClr>
                    </a:solidFill>
                  </a:tcPr>
                </a:tc>
                <a:extLst>
                  <a:ext uri="{0D108BD9-81ED-4DB2-BD59-A6C34878D82A}">
                    <a16:rowId xmlns:a16="http://schemas.microsoft.com/office/drawing/2014/main" val="2029920619"/>
                  </a:ext>
                </a:extLst>
              </a:tr>
              <a:tr h="271569">
                <a:tc>
                  <a:txBody>
                    <a:bodyPr/>
                    <a:lstStyle/>
                    <a:p>
                      <a:r>
                        <a:rPr lang="en-US" dirty="0"/>
                        <a:t>Others</a:t>
                      </a:r>
                    </a:p>
                  </a:txBody>
                  <a:tcPr/>
                </a:tc>
                <a:tc>
                  <a:txBody>
                    <a:bodyPr/>
                    <a:lstStyle/>
                    <a:p>
                      <a:r>
                        <a:rPr lang="en-US" dirty="0"/>
                        <a:t>181</a:t>
                      </a:r>
                    </a:p>
                  </a:txBody>
                  <a:tcPr/>
                </a:tc>
                <a:tc>
                  <a:txBody>
                    <a:bodyPr/>
                    <a:lstStyle/>
                    <a:p>
                      <a:r>
                        <a:rPr lang="en-US" dirty="0"/>
                        <a:t>Stewart Wind</a:t>
                      </a:r>
                    </a:p>
                  </a:txBody>
                  <a:tcPr/>
                </a:tc>
                <a:tc>
                  <a:txBody>
                    <a:bodyPr/>
                    <a:lstStyle/>
                    <a:p>
                      <a:r>
                        <a:rPr lang="en-US" dirty="0"/>
                        <a:t>$ 9.7 mil</a:t>
                      </a:r>
                    </a:p>
                  </a:txBody>
                  <a:tcPr/>
                </a:tc>
                <a:extLst>
                  <a:ext uri="{0D108BD9-81ED-4DB2-BD59-A6C34878D82A}">
                    <a16:rowId xmlns:a16="http://schemas.microsoft.com/office/drawing/2014/main" val="3265236133"/>
                  </a:ext>
                </a:extLst>
              </a:tr>
            </a:tbl>
          </a:graphicData>
        </a:graphic>
      </p:graphicFrame>
      <p:pic>
        <p:nvPicPr>
          <p:cNvPr id="8" name="Picture 7">
            <a:extLst>
              <a:ext uri="{FF2B5EF4-FFF2-40B4-BE49-F238E27FC236}">
                <a16:creationId xmlns:a16="http://schemas.microsoft.com/office/drawing/2014/main" id="{E3BBADBC-6345-804A-8E06-0EBCF31E3C08}"/>
              </a:ext>
            </a:extLst>
          </p:cNvPr>
          <p:cNvPicPr>
            <a:picLocks noChangeAspect="1"/>
          </p:cNvPicPr>
          <p:nvPr/>
        </p:nvPicPr>
        <p:blipFill>
          <a:blip r:embed="rId3"/>
          <a:stretch>
            <a:fillRect/>
          </a:stretch>
        </p:blipFill>
        <p:spPr>
          <a:xfrm>
            <a:off x="6001052" y="746670"/>
            <a:ext cx="5941528" cy="5478888"/>
          </a:xfrm>
          <a:prstGeom prst="rect">
            <a:avLst/>
          </a:prstGeom>
          <a:effectLst>
            <a:outerShdw blurRad="63500" sx="102000" sy="102000" algn="ctr" rotWithShape="0">
              <a:prstClr val="black">
                <a:alpha val="40000"/>
              </a:prstClr>
            </a:outerShdw>
          </a:effectLst>
        </p:spPr>
      </p:pic>
      <p:sp>
        <p:nvSpPr>
          <p:cNvPr id="12" name="Content Placeholder 2">
            <a:extLst>
              <a:ext uri="{FF2B5EF4-FFF2-40B4-BE49-F238E27FC236}">
                <a16:creationId xmlns:a16="http://schemas.microsoft.com/office/drawing/2014/main" id="{E9EC54BF-9CD2-8440-88E5-EE83C74C4BA4}"/>
              </a:ext>
            </a:extLst>
          </p:cNvPr>
          <p:cNvSpPr txBox="1">
            <a:spLocks/>
          </p:cNvSpPr>
          <p:nvPr/>
        </p:nvSpPr>
        <p:spPr>
          <a:xfrm>
            <a:off x="3988676" y="6350007"/>
            <a:ext cx="4214647" cy="5456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IN" sz="2400" dirty="0">
                <a:solidFill>
                  <a:schemeClr val="bg1"/>
                </a:solidFill>
                <a:highlight>
                  <a:srgbClr val="808080"/>
                </a:highlight>
                <a:latin typeface="Big Caslon Medium" panose="02000603090000020003" pitchFamily="2" charset="-79"/>
                <a:cs typeface="Big Caslon Medium" panose="02000603090000020003" pitchFamily="2" charset="-79"/>
              </a:rPr>
              <a:t>Best Performer – Judy Thurman</a:t>
            </a:r>
          </a:p>
        </p:txBody>
      </p:sp>
    </p:spTree>
    <p:extLst>
      <p:ext uri="{BB962C8B-B14F-4D97-AF65-F5344CB8AC3E}">
        <p14:creationId xmlns:p14="http://schemas.microsoft.com/office/powerpoint/2010/main" val="40334953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1F30C803-5709-A249-95F0-6514E8EBC3C0}">
  <we:reference id="wa104380862" version="1.5.0.0" store="en-GB" storeType="OMEX"/>
  <we:alternateReferences>
    <we:reference id="wa104380862" version="1.5.0.0" store="WA10438086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1352</TotalTime>
  <Words>759</Words>
  <Application>Microsoft Macintosh PowerPoint</Application>
  <PresentationFormat>Widescreen</PresentationFormat>
  <Paragraphs>133</Paragraphs>
  <Slides>18</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Andale Mono</vt:lpstr>
      <vt:lpstr>Arial</vt:lpstr>
      <vt:lpstr>Bahnschrift</vt:lpstr>
      <vt:lpstr>Big Caslon Medium</vt:lpstr>
      <vt:lpstr>Big Caslon Medium</vt:lpstr>
      <vt:lpstr>Calibri</vt:lpstr>
      <vt:lpstr>Calibri Light</vt:lpstr>
      <vt:lpstr>Office Theme</vt:lpstr>
      <vt:lpstr>PowerPoint Presentation</vt:lpstr>
      <vt:lpstr>PowerPoint Presentation</vt:lpstr>
      <vt:lpstr>About 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AKSHAY BAIRAGI</dc:creator>
  <cp:lastModifiedBy>Manish Kumar Ghora</cp:lastModifiedBy>
  <cp:revision>187</cp:revision>
  <dcterms:created xsi:type="dcterms:W3CDTF">2021-06-30T07:22:47Z</dcterms:created>
  <dcterms:modified xsi:type="dcterms:W3CDTF">2021-08-17T04:53:00Z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204728</vt:lpwstr>
  </property>
  <property fmtid="{D5CDD505-2E9C-101B-9397-08002B2CF9AE}" pid="3" name="NXPowerLiteSettings">
    <vt:lpwstr>C7000400038000</vt:lpwstr>
  </property>
  <property fmtid="{D5CDD505-2E9C-101B-9397-08002B2CF9AE}" pid="4" name="NXPowerLiteVersion">
    <vt:lpwstr>S9.0.3</vt:lpwstr>
  </property>
</Properties>
</file>